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66" r:id="rId3"/>
    <p:sldId id="264" r:id="rId4"/>
    <p:sldId id="257" r:id="rId5"/>
    <p:sldId id="263" r:id="rId6"/>
    <p:sldId id="267" r:id="rId7"/>
    <p:sldId id="268" r:id="rId8"/>
    <p:sldId id="269" r:id="rId9"/>
    <p:sldId id="262" r:id="rId10"/>
  </p:sldIdLst>
  <p:sldSz cx="9144000" cy="5143500" type="screen16x9"/>
  <p:notesSz cx="6858000" cy="9144000"/>
  <p:embeddedFontLst>
    <p:embeddedFont>
      <p:font typeface="Roboto" panose="020B0604020202020204" charset="0"/>
      <p:regular r:id="rId12"/>
      <p:bold r:id="rId13"/>
      <p:italic r:id="rId14"/>
      <p:boldItalic r:id="rId15"/>
    </p:embeddedFont>
    <p:embeddedFont>
      <p:font typeface="Roboto Mono Medium"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400"/>
    <a:srgbClr val="632CA6"/>
    <a:srgbClr val="F4B400"/>
    <a:srgbClr val="49207A"/>
    <a:srgbClr val="737373"/>
    <a:srgbClr val="434343"/>
    <a:srgbClr val="D9D9D9"/>
    <a:srgbClr val="999999"/>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736" autoAdjust="0"/>
  </p:normalViewPr>
  <p:slideViewPr>
    <p:cSldViewPr snapToGrid="0">
      <p:cViewPr varScale="1">
        <p:scale>
          <a:sx n="112" d="100"/>
          <a:sy n="112" d="100"/>
        </p:scale>
        <p:origin x="156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b4fb14b93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b4fb14b93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b4fb14b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b4fb14b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4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Once upon a time, a typical company hosted their own datacenter or lab to maintain hardware equipment to satisfy their organization’s computing requirements.</a:t>
            </a:r>
          </a:p>
          <a:p>
            <a:pPr marL="457200" indent="-298450">
              <a:buFontTx/>
              <a:buChar char="-"/>
            </a:pPr>
            <a:r>
              <a:rPr lang="en-US" dirty="0"/>
              <a:t>Hardware was costly and often time-consuming to acquire</a:t>
            </a:r>
          </a:p>
          <a:p>
            <a:pPr marL="457200" indent="-298450">
              <a:buFontTx/>
              <a:buChar char="-"/>
            </a:pPr>
            <a:r>
              <a:rPr lang="en-US" dirty="0"/>
              <a:t>Typically required an expensive facility to safely host hardware</a:t>
            </a:r>
          </a:p>
          <a:p>
            <a:pPr marL="457200" indent="-298450">
              <a:buFontTx/>
              <a:buChar char="-"/>
            </a:pPr>
            <a:r>
              <a:rPr lang="en-US" dirty="0"/>
              <a:t>Required a team of engineers to maintain</a:t>
            </a:r>
          </a:p>
          <a:p>
            <a:pPr marL="457200" indent="-298450">
              <a:buFontTx/>
              <a:buChar char="-"/>
            </a:pPr>
            <a:r>
              <a:rPr lang="en-US" dirty="0"/>
              <a:t>Prone to failure</a:t>
            </a:r>
          </a:p>
          <a:p>
            <a:pPr marL="158750" indent="0">
              <a:buNone/>
            </a:pPr>
            <a:endParaRPr lang="en-US" dirty="0"/>
          </a:p>
          <a:p>
            <a:pPr marL="158750" indent="0">
              <a:buNone/>
            </a:pPr>
            <a:r>
              <a:rPr lang="en-US" dirty="0"/>
              <a:t>The introduction of cloud compute platforms solved the physical aspects of this problem. Companies no longer need to maintain their own hardware, but rather they can rent compute resources that are hosted online and accessible from anywhere in the world, thereby opening up new possibilities.</a:t>
            </a:r>
          </a:p>
          <a:p>
            <a:pPr marL="158750" indent="0">
              <a:buNone/>
            </a:pPr>
            <a:endParaRPr lang="en-US" dirty="0"/>
          </a:p>
          <a:p>
            <a:pPr marL="158750" indent="0">
              <a:buNone/>
            </a:pPr>
            <a:r>
              <a:rPr lang="en-US" dirty="0"/>
              <a:t>While this revolution solved many problems, it introduced some new challenges.</a:t>
            </a:r>
          </a:p>
          <a:p>
            <a:pPr marL="457200" indent="-298450">
              <a:buFontTx/>
              <a:buChar char="-"/>
            </a:pPr>
            <a:r>
              <a:rPr lang="en-US" dirty="0"/>
              <a:t>Setting up resources is a manually intensive process that is prone to human error. How can we quickly reproduce complex systems in a safe and consistent way?</a:t>
            </a:r>
          </a:p>
          <a:p>
            <a:pPr marL="457200" indent="-298450">
              <a:buFontTx/>
              <a:buChar char="-"/>
            </a:pPr>
            <a:r>
              <a:rPr lang="en-US" dirty="0"/>
              <a:t>Furthermore, how can we easily deploy multiple instances of a particular system, to satisfy a complete </a:t>
            </a:r>
            <a:r>
              <a:rPr lang="en-US" dirty="0" err="1"/>
              <a:t>devops</a:t>
            </a:r>
            <a:r>
              <a:rPr lang="en-US" dirty="0"/>
              <a:t> process within our organization?</a:t>
            </a:r>
          </a:p>
          <a:p>
            <a:pPr marL="457200" indent="-298450">
              <a:buFontTx/>
              <a:buChar char="-"/>
            </a:pPr>
            <a:r>
              <a:rPr lang="en-US" dirty="0"/>
              <a:t>How do we manage changes to our requirements after the system or systems have been set up?</a:t>
            </a:r>
          </a:p>
          <a:p>
            <a:pPr marL="457200" indent="-298450">
              <a:buFontTx/>
              <a:buChar char="-"/>
            </a:pPr>
            <a:r>
              <a:rPr lang="en-US" dirty="0"/>
              <a:t>While cloud computing environments are said to be elastic, they’re not as elastic as we’d like to think. We continue to pay for compute resource we’ve allocated, even during the times we’re not actively using them. What do we do with compute resources during the times when we don’t need them?</a:t>
            </a:r>
          </a:p>
          <a:p>
            <a:pPr marL="457200" indent="-298450">
              <a:buFontTx/>
              <a:buChar char="-"/>
            </a:pPr>
            <a:r>
              <a:rPr lang="en-US" dirty="0"/>
              <a:t>What happens if and when our in-house expert leaves the company?</a:t>
            </a:r>
          </a:p>
        </p:txBody>
      </p:sp>
    </p:spTree>
    <p:extLst>
      <p:ext uri="{BB962C8B-B14F-4D97-AF65-F5344CB8AC3E}">
        <p14:creationId xmlns:p14="http://schemas.microsoft.com/office/powerpoint/2010/main" val="321002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b530aa3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b530aa38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Infrastructure as Code (IaC) refers to the manag</a:t>
            </a:r>
            <a:r>
              <a:rPr lang="en-US" dirty="0" err="1"/>
              <a:t>ement</a:t>
            </a:r>
            <a:r>
              <a:rPr lang="en-US" dirty="0"/>
              <a:t> of</a:t>
            </a:r>
            <a:r>
              <a:rPr lang="en" dirty="0"/>
              <a:t> </a:t>
            </a:r>
            <a:r>
              <a:rPr lang="en-US" dirty="0"/>
              <a:t>cloud</a:t>
            </a:r>
            <a:r>
              <a:rPr lang="en" dirty="0"/>
              <a:t> infrastructure (which can refer to virtual machine instances, disk images, network firewall rules, and any other resources related to a cloud compute environment) through the use of configuration files and automation systems that read and act upon those files, rather than through the use of interactive tools to manage such infrastructure directly </a:t>
            </a:r>
            <a:r>
              <a:rPr lang="en-US" dirty="0"/>
              <a:t>or, worse yet, having to acquire and manage hardware resources directly.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b530aa3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b530aa38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Speed – with </a:t>
            </a:r>
            <a:r>
              <a:rPr lang="en-US" dirty="0" err="1"/>
              <a:t>IaC</a:t>
            </a:r>
            <a:r>
              <a:rPr lang="en-US" dirty="0"/>
              <a:t>, setup of complex systems can be automated by a script. This setup process can include provisioning VMs, data processing clusters, the connections between instances and the outside world, storage systems, load balancers, and even databases and tables. Essentially, any resource that can be supplied by your cloud compute platform.</a:t>
            </a:r>
          </a:p>
          <a:p>
            <a:pPr marL="0" lvl="0" indent="0" algn="l" rtl="0">
              <a:spcBef>
                <a:spcPts val="0"/>
              </a:spcBef>
              <a:spcAft>
                <a:spcPts val="0"/>
              </a:spcAft>
              <a:buNone/>
            </a:pPr>
            <a:r>
              <a:rPr lang="en-US" dirty="0"/>
              <a:t>Consistency – configuring complex systems requires careful attention to detail, and the possibility of human error can lead to problems that may be difficult to debug down the road. </a:t>
            </a:r>
            <a:r>
              <a:rPr lang="en-US" dirty="0" err="1"/>
              <a:t>IaC</a:t>
            </a:r>
            <a:r>
              <a:rPr lang="en-US" dirty="0"/>
              <a:t> ensures consistency time after time, also making it easy to configure multiple instances of your systems to satisfy the </a:t>
            </a:r>
            <a:r>
              <a:rPr lang="en-US" dirty="0" err="1"/>
              <a:t>devops</a:t>
            </a:r>
            <a:r>
              <a:rPr lang="en-US" dirty="0"/>
              <a:t> requirements of your organization. </a:t>
            </a:r>
          </a:p>
          <a:p>
            <a:pPr marL="0" lvl="0" indent="0" algn="l" rtl="0">
              <a:spcBef>
                <a:spcPts val="0"/>
              </a:spcBef>
              <a:spcAft>
                <a:spcPts val="0"/>
              </a:spcAft>
              <a:buNone/>
            </a:pPr>
            <a:r>
              <a:rPr lang="en-US" dirty="0"/>
              <a:t>Risk mitigation – </a:t>
            </a:r>
            <a:r>
              <a:rPr lang="en-US" dirty="0" err="1"/>
              <a:t>IaC</a:t>
            </a:r>
            <a:r>
              <a:rPr lang="en-US" dirty="0"/>
              <a:t> reduces risk in many ways. For one - In traditional forms of system configuration, the knowledge was often tribal and could leave the company at any moment. With </a:t>
            </a:r>
            <a:r>
              <a:rPr lang="en-US" dirty="0" err="1"/>
              <a:t>IaC</a:t>
            </a:r>
            <a:r>
              <a:rPr lang="en-US" dirty="0"/>
              <a:t>, system configuration is well defined and documented, making it much easier for successor to assume control if key individuals leave your organization. Another way risk is reduced  is through automated change management. Settings can be updated as needed, or new integrations can be introduced, and the </a:t>
            </a:r>
            <a:r>
              <a:rPr lang="en-US" dirty="0" err="1"/>
              <a:t>IaC</a:t>
            </a:r>
            <a:r>
              <a:rPr lang="en-US" dirty="0"/>
              <a:t> system will deal with and apply these changes in a correct and seamless manner.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of these desirable characteristics lead to tangible benefits to your business; namely </a:t>
            </a:r>
          </a:p>
          <a:p>
            <a:pPr marL="171450" lvl="0" indent="-171450" algn="l" rtl="0">
              <a:spcBef>
                <a:spcPts val="0"/>
              </a:spcBef>
              <a:spcAft>
                <a:spcPts val="0"/>
              </a:spcAft>
              <a:buFontTx/>
              <a:buChar char="-"/>
            </a:pPr>
            <a:r>
              <a:rPr lang="en-US" dirty="0"/>
              <a:t>Efficiency – time is saved in provisioning infrastructure. Precious human resources that were previously occupied managing infrastructure are now available to focus on adding value elsewhere. Duplicate environments can be created quickly for development and testing purposes, streamlining your organizations </a:t>
            </a:r>
            <a:r>
              <a:rPr lang="en-US" dirty="0" err="1"/>
              <a:t>devops</a:t>
            </a:r>
            <a:r>
              <a:rPr lang="en-US" dirty="0"/>
              <a:t> processes</a:t>
            </a:r>
          </a:p>
          <a:p>
            <a:pPr marL="171450" lvl="0" indent="-171450" algn="l" rtl="0">
              <a:spcBef>
                <a:spcPts val="0"/>
              </a:spcBef>
              <a:spcAft>
                <a:spcPts val="0"/>
              </a:spcAft>
              <a:buFontTx/>
              <a:buChar char="-"/>
            </a:pPr>
            <a:r>
              <a:rPr lang="en-US" dirty="0"/>
              <a:t>Cost savings – the need to pay engineers to manage infrastructure is substantially reduced. Furthermore, </a:t>
            </a:r>
            <a:r>
              <a:rPr lang="en-US" dirty="0" err="1"/>
              <a:t>IaC</a:t>
            </a:r>
            <a:r>
              <a:rPr lang="en-US" dirty="0"/>
              <a:t> can be employed to release compute resources when not needed, all impacting the bottom line in a positive way.</a:t>
            </a:r>
            <a:endParaRPr dirty="0"/>
          </a:p>
        </p:txBody>
      </p:sp>
    </p:spTree>
    <p:extLst>
      <p:ext uri="{BB962C8B-B14F-4D97-AF65-F5344CB8AC3E}">
        <p14:creationId xmlns:p14="http://schemas.microsoft.com/office/powerpoint/2010/main" val="918846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Two important concepts to be aware of, when defining your requirements and picking an </a:t>
            </a:r>
            <a:r>
              <a:rPr lang="en-US" dirty="0" err="1"/>
              <a:t>IaC</a:t>
            </a:r>
            <a:r>
              <a:rPr lang="en-US" dirty="0"/>
              <a:t> tool to satisfy those requirements, is the notion of </a:t>
            </a:r>
            <a:r>
              <a:rPr lang="en-US" b="1" dirty="0"/>
              <a:t>provisioning</a:t>
            </a:r>
            <a:r>
              <a:rPr lang="en-US" dirty="0"/>
              <a:t> vs </a:t>
            </a:r>
            <a:r>
              <a:rPr lang="en-US" b="1" dirty="0"/>
              <a:t>configuration management</a:t>
            </a:r>
            <a:r>
              <a:rPr lang="en-US" dirty="0"/>
              <a:t>. These are two separate subdomains of the overall </a:t>
            </a:r>
            <a:r>
              <a:rPr lang="en-US" dirty="0" err="1"/>
              <a:t>IaC</a:t>
            </a:r>
            <a:r>
              <a:rPr lang="en-US" dirty="0"/>
              <a:t> space. Tools that implement either of these can all be considered to be </a:t>
            </a:r>
            <a:r>
              <a:rPr lang="en-US" dirty="0" err="1"/>
              <a:t>IaC</a:t>
            </a:r>
            <a:r>
              <a:rPr lang="en-US" dirty="0"/>
              <a:t> tools if they read configuration files and effect a set of actions on your infrastructure based on the instructions contained within those files – but they each focus on a subset of the bigger picture.</a:t>
            </a:r>
          </a:p>
          <a:p>
            <a:pPr marL="158750" indent="0">
              <a:buNone/>
            </a:pPr>
            <a:endParaRPr lang="en-US" dirty="0"/>
          </a:p>
          <a:p>
            <a:pPr marL="457200" indent="-298450">
              <a:buFontTx/>
              <a:buChar char="-"/>
            </a:pPr>
            <a:r>
              <a:rPr lang="en-US" b="1" dirty="0"/>
              <a:t>Provisioning</a:t>
            </a:r>
            <a:r>
              <a:rPr lang="en-US" dirty="0"/>
              <a:t> refers to the process of orchestrating infrastructural elements like VM instances, disk images, databases, networks, load balancers, and more. Examples of tools that provision include Terraform, AWS CloudFormation, Google Cloud Deployment Manager, and Azure Resource Manager.</a:t>
            </a:r>
          </a:p>
          <a:p>
            <a:pPr marL="457200" indent="-298450">
              <a:buFontTx/>
              <a:buChar char="-"/>
            </a:pPr>
            <a:r>
              <a:rPr lang="en-US" b="1" dirty="0"/>
              <a:t>Configuration management </a:t>
            </a:r>
            <a:r>
              <a:rPr lang="en-US" dirty="0"/>
              <a:t>refers to customizing the environment on existing servers – enabling services, installing software, enabling users – all these tasks fall into the realm of configuration management. Popular examples include Packer, Puppet, Chef, and Ansible.</a:t>
            </a:r>
          </a:p>
          <a:p>
            <a:pPr marL="158750" indent="0">
              <a:buFontTx/>
              <a:buNone/>
            </a:pPr>
            <a:endParaRPr lang="en-US" dirty="0"/>
          </a:p>
          <a:p>
            <a:pPr marL="158750" indent="0">
              <a:buFontTx/>
              <a:buNone/>
            </a:pPr>
            <a:r>
              <a:rPr lang="en-US" dirty="0"/>
              <a:t>Some tools can do both. For example, Terraform provides basic hooks for performing configuration of the instances it starts. But its main focus and strength relies on its ability to maintain a consistent infrastructural state, as well as intelligently managing changes to that state.</a:t>
            </a:r>
          </a:p>
        </p:txBody>
      </p:sp>
    </p:spTree>
    <p:extLst>
      <p:ext uri="{BB962C8B-B14F-4D97-AF65-F5344CB8AC3E}">
        <p14:creationId xmlns:p14="http://schemas.microsoft.com/office/powerpoint/2010/main" val="415551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265527-DFFD-4515-82B3-BEDF3E7BD25D}"/>
              </a:ext>
            </a:extLst>
          </p:cNvPr>
          <p:cNvSpPr>
            <a:spLocks noGrp="1"/>
          </p:cNvSpPr>
          <p:nvPr>
            <p:ph type="body" idx="1"/>
          </p:nvPr>
        </p:nvSpPr>
        <p:spPr/>
        <p:txBody>
          <a:bodyPr/>
          <a:lstStyle/>
          <a:p>
            <a:pPr marL="158750" indent="0">
              <a:buNone/>
            </a:pPr>
            <a:r>
              <a:rPr lang="en-US" dirty="0"/>
              <a:t>Terraform is an open-source provisioning tool that, unlike many predominant tools in the space, works with various different cloud providers and services. For example, in one single configuration Terraform could be used to provision a compute instance on AWS as well as a </a:t>
            </a:r>
            <a:r>
              <a:rPr lang="en-US" dirty="0" err="1"/>
              <a:t>Dataproc</a:t>
            </a:r>
            <a:r>
              <a:rPr lang="en-US" dirty="0"/>
              <a:t> cluster on Google Cloud Platform, while leveraging domain name services provided by </a:t>
            </a:r>
            <a:r>
              <a:rPr lang="en-US" dirty="0" err="1"/>
              <a:t>DNSSimple</a:t>
            </a:r>
            <a:r>
              <a:rPr lang="en-US" dirty="0"/>
              <a:t>.</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Another important distinction of Terraform is its declarative approach to configuration management. This means that your configuration files are specifying (or declaring) the desired end state of your infrastructure. When you apply your configuration, Terraform will identify the deltas between the current and desired states, and build a plan that will get it there. Some other tools out there employ a procedural approach to configuration management, which requires you to codify in your configuration files how to get to the desired state – while this approach provides additional flexibility, it also makes writing configuration scripts a lot more complex. </a:t>
            </a:r>
            <a:r>
              <a:rPr lang="en-US" dirty="0" err="1"/>
              <a:t>Terraform’s</a:t>
            </a:r>
            <a:r>
              <a:rPr lang="en-US" dirty="0"/>
              <a:t> format is so simple in fact, that it employs a JSON-like scripting language called HCL (which stands for </a:t>
            </a:r>
            <a:r>
              <a:rPr lang="en-US" dirty="0" err="1"/>
              <a:t>Hashicorp</a:t>
            </a:r>
            <a:r>
              <a:rPr lang="en-US" dirty="0"/>
              <a:t> Configuration Language). It also supports JSON as an input language.</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benefits of </a:t>
            </a:r>
            <a:r>
              <a:rPr lang="en-US" dirty="0" err="1"/>
              <a:t>Terraform’s</a:t>
            </a:r>
            <a:r>
              <a:rPr lang="en-US" dirty="0"/>
              <a:t> declarative approach become apparent when it comes time to make changes to your infrastructure. In this case, you simply need to amend your configuration files to reflect the new desired state of your configuration, and Terraform will figure out how to make that happen when you apply those changes.</a:t>
            </a:r>
          </a:p>
          <a:p>
            <a:pPr marL="158750" indent="0">
              <a:buNone/>
            </a:pPr>
            <a:endParaRPr lang="en-US" dirty="0"/>
          </a:p>
          <a:p>
            <a:pPr marL="158750" indent="0">
              <a:buNone/>
            </a:pPr>
            <a:r>
              <a:rPr lang="en-US" dirty="0"/>
              <a:t>In an example to illustrate this principle, we have an excerpt from a configuration (written in HCL) that has provisioned a single-core compute instance and a database. Over time, it has become apparent that the compute instance is not scaling well to current compute needs. So, the solution is to amend the file describing the compute instance, increasing the number of virtual cores to two. On applying this change, Terraform will only destroy and recreate the elements needed to satisfy the change – in this case the compute instance – while leaving the provisioned database intact.</a:t>
            </a:r>
          </a:p>
          <a:p>
            <a:pPr marL="158750" indent="0">
              <a:buNone/>
            </a:pPr>
            <a:endParaRPr lang="en-US" dirty="0"/>
          </a:p>
          <a:p>
            <a:pPr marL="158750" indent="0">
              <a:buNone/>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265527-DFFD-4515-82B3-BEDF3E7BD25D}"/>
              </a:ext>
            </a:extLst>
          </p:cNvPr>
          <p:cNvSpPr>
            <a:spLocks noGrp="1"/>
          </p:cNvSpPr>
          <p:nvPr>
            <p:ph type="body" idx="1"/>
          </p:nvPr>
        </p:nvSpPr>
        <p:spPr/>
        <p:txBody>
          <a:bodyPr/>
          <a:lstStyle/>
          <a:p>
            <a:pPr marL="158750" indent="0">
              <a:buNone/>
            </a:pPr>
            <a:r>
              <a:rPr lang="en-US" dirty="0"/>
              <a:t>A lab is included in this training in which you will apply the material covered. Specifically, you will:</a:t>
            </a:r>
          </a:p>
          <a:p>
            <a:pPr marL="457200" indent="-298450">
              <a:buFontTx/>
              <a:buChar char="-"/>
            </a:pPr>
            <a:r>
              <a:rPr lang="en-US" dirty="0"/>
              <a:t>Install Terraform into a google cloud shell environment</a:t>
            </a:r>
          </a:p>
          <a:p>
            <a:pPr marL="457200" indent="-298450">
              <a:buFontTx/>
              <a:buChar char="-"/>
            </a:pPr>
            <a:r>
              <a:rPr lang="en-US" dirty="0"/>
              <a:t>Write a simple configuration script that will provision a small compute instance on Google Cloud Platform</a:t>
            </a:r>
          </a:p>
          <a:p>
            <a:pPr marL="457200" indent="-298450">
              <a:buFontTx/>
              <a:buChar char="-"/>
            </a:pPr>
            <a:r>
              <a:rPr lang="en-US" dirty="0"/>
              <a:t>Apply this configuration script to provision an instance</a:t>
            </a:r>
          </a:p>
          <a:p>
            <a:pPr marL="457200" indent="-298450">
              <a:buFontTx/>
              <a:buChar char="-"/>
            </a:pPr>
            <a:r>
              <a:rPr lang="en-US" dirty="0"/>
              <a:t>Make changes to the configuration and apply those changes</a:t>
            </a:r>
          </a:p>
          <a:p>
            <a:pPr marL="457200" indent="-298450">
              <a:buFontTx/>
              <a:buChar char="-"/>
            </a:pPr>
            <a:r>
              <a:rPr lang="en-US" dirty="0"/>
              <a:t>Clean up any resources allocated during this lab</a:t>
            </a:r>
          </a:p>
          <a:p>
            <a:pPr marL="158750" indent="0">
              <a:buFontTx/>
              <a:buNone/>
            </a:pPr>
            <a:endParaRPr lang="en-US" dirty="0"/>
          </a:p>
          <a:p>
            <a:pPr marL="158750" indent="0">
              <a:buFontTx/>
              <a:buNone/>
            </a:pPr>
            <a:r>
              <a:rPr lang="en-US" dirty="0"/>
              <a:t>The lab will take approximately 30 minutes to complete, and will require a Google Cloud account. If you don’t already have one, follow the link provided to create a free trial account.</a:t>
            </a:r>
          </a:p>
        </p:txBody>
      </p:sp>
    </p:spTree>
    <p:extLst>
      <p:ext uri="{BB962C8B-B14F-4D97-AF65-F5344CB8AC3E}">
        <p14:creationId xmlns:p14="http://schemas.microsoft.com/office/powerpoint/2010/main" val="11724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b4fb14b9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b4fb14b9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completing this training, let’s review what was covered.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IaC</a:t>
            </a:r>
            <a:r>
              <a:rPr lang="en-US" dirty="0"/>
              <a:t> (or Infrastructure as Code) provides a framework for managing resources in a cloud compute environment in an automated fashion. Tools in this space typically either focus on provisioning (that is, create new resources) or configuration (that is, customizing existing resources)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Terraform is an example of a provisioning tool that is open source. It employs a simple, declarative file format for describing the desired state of a system. Working across a variety of cloud providers and services, it determines how to achieve the desired state.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 its simple configuration format and ability to share files and state information, Terraform promotes a collaborative atmosphere while simplifying the task of managing your infrastructure, particularly as your infrastructural needs change over time.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900" y="0"/>
            <a:ext cx="9144002" cy="2864475"/>
          </a:xfrm>
          <a:prstGeom prst="rect">
            <a:avLst/>
          </a:prstGeom>
          <a:noFill/>
          <a:ln>
            <a:noFill/>
          </a:ln>
          <a:effectLst>
            <a:outerShdw blurRad="57150" dist="19050" dir="5400000" algn="bl" rotWithShape="0">
              <a:srgbClr val="000000">
                <a:alpha val="50000"/>
              </a:srgbClr>
            </a:outerShdw>
          </a:effectLst>
        </p:spPr>
      </p:pic>
      <p:sp>
        <p:nvSpPr>
          <p:cNvPr id="11" name="Google Shape;11;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 name="Google Shape;12;p2"/>
          <p:cNvSpPr txBox="1">
            <a:spLocks noGrp="1"/>
          </p:cNvSpPr>
          <p:nvPr>
            <p:ph type="subTitle" idx="1"/>
          </p:nvPr>
        </p:nvSpPr>
        <p:spPr>
          <a:xfrm>
            <a:off x="460950" y="3017925"/>
            <a:ext cx="8222100" cy="56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666666"/>
              </a:buClr>
              <a:buSzPts val="2400"/>
              <a:buNone/>
              <a:defRPr sz="2400">
                <a:solidFill>
                  <a:srgbClr val="666666"/>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pic>
        <p:nvPicPr>
          <p:cNvPr id="13" name="Google Shape;13;p2"/>
          <p:cNvPicPr preferRelativeResize="0"/>
          <p:nvPr/>
        </p:nvPicPr>
        <p:blipFill>
          <a:blip r:embed="rId3">
            <a:alphaModFix/>
          </a:blip>
          <a:stretch>
            <a:fillRect/>
          </a:stretch>
        </p:blipFill>
        <p:spPr>
          <a:xfrm>
            <a:off x="8495938" y="4403450"/>
            <a:ext cx="521525" cy="558775"/>
          </a:xfrm>
          <a:prstGeom prst="rect">
            <a:avLst/>
          </a:prstGeom>
          <a:noFill/>
          <a:ln>
            <a:noFill/>
          </a:ln>
        </p:spPr>
      </p:pic>
      <p:pic>
        <p:nvPicPr>
          <p:cNvPr id="14" name="Google Shape;14;p2"/>
          <p:cNvPicPr preferRelativeResize="0"/>
          <p:nvPr/>
        </p:nvPicPr>
        <p:blipFill>
          <a:blip r:embed="rId4">
            <a:alphaModFix/>
          </a:blip>
          <a:stretch>
            <a:fillRect/>
          </a:stretch>
        </p:blipFill>
        <p:spPr>
          <a:xfrm>
            <a:off x="8410875" y="4985725"/>
            <a:ext cx="691650" cy="103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60" name="Google Shape;60;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Clr>
                <a:srgbClr val="434343"/>
              </a:buClr>
              <a:buSzPts val="4200"/>
              <a:buNone/>
              <a:defRPr sz="4200">
                <a:solidFill>
                  <a:srgbClr val="434343"/>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18"/>
        <p:cNvGrpSpPr/>
        <p:nvPr/>
      </p:nvGrpSpPr>
      <p:grpSpPr>
        <a:xfrm>
          <a:off x="0" y="0"/>
          <a:ext cx="0" cy="0"/>
          <a:chOff x="0" y="0"/>
          <a:chExt cx="0" cy="0"/>
        </a:xfrm>
      </p:grpSpPr>
      <p:sp>
        <p:nvSpPr>
          <p:cNvPr id="19" name="Google Shape;19;p4"/>
          <p:cNvSpPr/>
          <p:nvPr/>
        </p:nvSpPr>
        <p:spPr>
          <a:xfrm rot="10800000">
            <a:off x="8174650" y="4173875"/>
            <a:ext cx="1952400" cy="1943100"/>
          </a:xfrm>
          <a:prstGeom prst="pie">
            <a:avLst>
              <a:gd name="adj1" fmla="val 0"/>
              <a:gd name="adj2" fmla="val 5380878"/>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4"/>
          <p:cNvPicPr preferRelativeResize="0"/>
          <p:nvPr/>
        </p:nvPicPr>
        <p:blipFill rotWithShape="1">
          <a:blip r:embed="rId2">
            <a:alphaModFix/>
          </a:blip>
          <a:srcRect t="36580" b="36580"/>
          <a:stretch/>
        </p:blipFill>
        <p:spPr>
          <a:xfrm>
            <a:off x="0" y="-5"/>
            <a:ext cx="9143997" cy="1227125"/>
          </a:xfrm>
          <a:prstGeom prst="rect">
            <a:avLst/>
          </a:prstGeom>
          <a:noFill/>
          <a:ln>
            <a:noFill/>
          </a:ln>
          <a:effectLst>
            <a:outerShdw blurRad="57150" dist="19050" dir="5400000" algn="bl" rotWithShape="0">
              <a:srgbClr val="000000">
                <a:alpha val="50000"/>
              </a:srgbClr>
            </a:outerShdw>
          </a:effectLst>
        </p:spPr>
      </p:pic>
      <p:sp>
        <p:nvSpPr>
          <p:cNvPr id="21" name="Google Shape;21;p4"/>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a:solidFill>
                  <a:srgbClr val="FFFFFF"/>
                </a:solidFill>
              </a:defRPr>
            </a:lvl2pPr>
            <a:lvl3pPr lvl="2">
              <a:spcBef>
                <a:spcPts val="0"/>
              </a:spcBef>
              <a:spcAft>
                <a:spcPts val="0"/>
              </a:spcAft>
              <a:buClr>
                <a:srgbClr val="FFFFFF"/>
              </a:buClr>
              <a:buSzPts val="3200"/>
              <a:buNone/>
              <a:defRPr>
                <a:solidFill>
                  <a:srgbClr val="FFFFFF"/>
                </a:solidFill>
              </a:defRPr>
            </a:lvl3pPr>
            <a:lvl4pPr lvl="3">
              <a:spcBef>
                <a:spcPts val="0"/>
              </a:spcBef>
              <a:spcAft>
                <a:spcPts val="0"/>
              </a:spcAft>
              <a:buClr>
                <a:srgbClr val="FFFFFF"/>
              </a:buClr>
              <a:buSzPts val="3200"/>
              <a:buNone/>
              <a:defRPr>
                <a:solidFill>
                  <a:srgbClr val="FFFFFF"/>
                </a:solidFill>
              </a:defRPr>
            </a:lvl4pPr>
            <a:lvl5pPr lvl="4">
              <a:spcBef>
                <a:spcPts val="0"/>
              </a:spcBef>
              <a:spcAft>
                <a:spcPts val="0"/>
              </a:spcAft>
              <a:buClr>
                <a:srgbClr val="FFFFFF"/>
              </a:buClr>
              <a:buSzPts val="3200"/>
              <a:buNone/>
              <a:defRPr>
                <a:solidFill>
                  <a:srgbClr val="FFFFFF"/>
                </a:solidFill>
              </a:defRPr>
            </a:lvl5pPr>
            <a:lvl6pPr lvl="5">
              <a:spcBef>
                <a:spcPts val="0"/>
              </a:spcBef>
              <a:spcAft>
                <a:spcPts val="0"/>
              </a:spcAft>
              <a:buClr>
                <a:srgbClr val="FFFFFF"/>
              </a:buClr>
              <a:buSzPts val="3200"/>
              <a:buNone/>
              <a:defRPr>
                <a:solidFill>
                  <a:srgbClr val="FFFFFF"/>
                </a:solidFill>
              </a:defRPr>
            </a:lvl6pPr>
            <a:lvl7pPr lvl="6">
              <a:spcBef>
                <a:spcPts val="0"/>
              </a:spcBef>
              <a:spcAft>
                <a:spcPts val="0"/>
              </a:spcAft>
              <a:buClr>
                <a:srgbClr val="FFFFFF"/>
              </a:buClr>
              <a:buSzPts val="3200"/>
              <a:buNone/>
              <a:defRPr>
                <a:solidFill>
                  <a:srgbClr val="FFFFFF"/>
                </a:solidFill>
              </a:defRPr>
            </a:lvl7pPr>
            <a:lvl8pPr lvl="7">
              <a:spcBef>
                <a:spcPts val="0"/>
              </a:spcBef>
              <a:spcAft>
                <a:spcPts val="0"/>
              </a:spcAft>
              <a:buClr>
                <a:srgbClr val="FFFFFF"/>
              </a:buClr>
              <a:buSzPts val="3200"/>
              <a:buNone/>
              <a:defRPr>
                <a:solidFill>
                  <a:srgbClr val="FFFFFF"/>
                </a:solidFill>
              </a:defRPr>
            </a:lvl8pPr>
            <a:lvl9pPr lvl="8">
              <a:spcBef>
                <a:spcPts val="0"/>
              </a:spcBef>
              <a:spcAft>
                <a:spcPts val="0"/>
              </a:spcAft>
              <a:buClr>
                <a:srgbClr val="FFFFFF"/>
              </a:buClr>
              <a:buSzPts val="3200"/>
              <a:buNone/>
              <a:defRPr>
                <a:solidFill>
                  <a:srgbClr val="FFFFFF"/>
                </a:solidFill>
              </a:defRPr>
            </a:lvl9pPr>
          </a:lstStyle>
          <a:p>
            <a:endParaRPr dirty="0"/>
          </a:p>
        </p:txBody>
      </p:sp>
      <p:sp>
        <p:nvSpPr>
          <p:cNvPr id="22" name="Google Shape;22;p4"/>
          <p:cNvSpPr txBox="1">
            <a:spLocks noGrp="1"/>
          </p:cNvSpPr>
          <p:nvPr>
            <p:ph type="body" idx="1"/>
          </p:nvPr>
        </p:nvSpPr>
        <p:spPr>
          <a:xfrm>
            <a:off x="471900" y="1516425"/>
            <a:ext cx="8222100" cy="3112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tx2"/>
              </a:buClr>
              <a:buSzPts val="1800"/>
              <a:buFont typeface="Wingdings" panose="05000000000000000000" pitchFamily="2" charset="2"/>
              <a:buChar char="è"/>
              <a:defRPr>
                <a:solidFill>
                  <a:schemeClr val="tx2"/>
                </a:solidFill>
              </a:defRPr>
            </a:lvl1pPr>
            <a:lvl2pPr marL="914400" lvl="1" indent="-317500">
              <a:spcBef>
                <a:spcPts val="1600"/>
              </a:spcBef>
              <a:spcAft>
                <a:spcPts val="0"/>
              </a:spcAft>
              <a:buClr>
                <a:srgbClr val="434343"/>
              </a:buClr>
              <a:buSzPts val="1400"/>
              <a:buChar char="○"/>
              <a:defRPr>
                <a:solidFill>
                  <a:srgbClr val="434343"/>
                </a:solidFill>
              </a:defRPr>
            </a:lvl2pPr>
            <a:lvl3pPr marL="1371600" lvl="2" indent="-317500">
              <a:spcBef>
                <a:spcPts val="1600"/>
              </a:spcBef>
              <a:spcAft>
                <a:spcPts val="0"/>
              </a:spcAft>
              <a:buClr>
                <a:srgbClr val="434343"/>
              </a:buClr>
              <a:buSzPts val="1400"/>
              <a:buChar char="■"/>
              <a:defRPr>
                <a:solidFill>
                  <a:srgbClr val="434343"/>
                </a:solidFill>
              </a:defRPr>
            </a:lvl3pPr>
            <a:lvl4pPr marL="1828800" lvl="3" indent="-317500">
              <a:spcBef>
                <a:spcPts val="1600"/>
              </a:spcBef>
              <a:spcAft>
                <a:spcPts val="0"/>
              </a:spcAft>
              <a:buClr>
                <a:srgbClr val="434343"/>
              </a:buClr>
              <a:buSzPts val="1400"/>
              <a:buChar char="●"/>
              <a:defRPr>
                <a:solidFill>
                  <a:srgbClr val="434343"/>
                </a:solidFill>
              </a:defRPr>
            </a:lvl4pPr>
            <a:lvl5pPr marL="2286000" lvl="4" indent="-317500">
              <a:spcBef>
                <a:spcPts val="1600"/>
              </a:spcBef>
              <a:spcAft>
                <a:spcPts val="0"/>
              </a:spcAft>
              <a:buClr>
                <a:srgbClr val="434343"/>
              </a:buClr>
              <a:buSzPts val="1400"/>
              <a:buChar char="○"/>
              <a:defRPr>
                <a:solidFill>
                  <a:srgbClr val="434343"/>
                </a:solidFill>
              </a:defRPr>
            </a:lvl5pPr>
            <a:lvl6pPr marL="2743200" lvl="5" indent="-317500">
              <a:spcBef>
                <a:spcPts val="1600"/>
              </a:spcBef>
              <a:spcAft>
                <a:spcPts val="0"/>
              </a:spcAft>
              <a:buClr>
                <a:srgbClr val="434343"/>
              </a:buClr>
              <a:buSzPts val="1400"/>
              <a:buChar char="■"/>
              <a:defRPr>
                <a:solidFill>
                  <a:srgbClr val="434343"/>
                </a:solidFill>
              </a:defRPr>
            </a:lvl6pPr>
            <a:lvl7pPr marL="3200400" lvl="6" indent="-317500">
              <a:spcBef>
                <a:spcPts val="1600"/>
              </a:spcBef>
              <a:spcAft>
                <a:spcPts val="0"/>
              </a:spcAft>
              <a:buClr>
                <a:srgbClr val="434343"/>
              </a:buClr>
              <a:buSzPts val="1400"/>
              <a:buChar char="●"/>
              <a:defRPr>
                <a:solidFill>
                  <a:srgbClr val="434343"/>
                </a:solidFill>
              </a:defRPr>
            </a:lvl7pPr>
            <a:lvl8pPr marL="3657600" lvl="7" indent="-317500">
              <a:spcBef>
                <a:spcPts val="1600"/>
              </a:spcBef>
              <a:spcAft>
                <a:spcPts val="0"/>
              </a:spcAft>
              <a:buClr>
                <a:srgbClr val="434343"/>
              </a:buClr>
              <a:buSzPts val="1400"/>
              <a:buChar char="○"/>
              <a:defRPr>
                <a:solidFill>
                  <a:srgbClr val="434343"/>
                </a:solidFill>
              </a:defRPr>
            </a:lvl8pPr>
            <a:lvl9pPr marL="4114800" lvl="8" indent="-317500">
              <a:spcBef>
                <a:spcPts val="1600"/>
              </a:spcBef>
              <a:spcAft>
                <a:spcPts val="1600"/>
              </a:spcAft>
              <a:buClr>
                <a:srgbClr val="434343"/>
              </a:buClr>
              <a:buSzPts val="1400"/>
              <a:buChar char="■"/>
              <a:defRPr>
                <a:solidFill>
                  <a:srgbClr val="434343"/>
                </a:solidFill>
              </a:defRPr>
            </a:lvl9pPr>
          </a:lstStyle>
          <a:p>
            <a:endParaRPr dirty="0"/>
          </a:p>
        </p:txBody>
      </p:sp>
      <p:pic>
        <p:nvPicPr>
          <p:cNvPr id="23" name="Google Shape;23;p4"/>
          <p:cNvPicPr preferRelativeResize="0"/>
          <p:nvPr/>
        </p:nvPicPr>
        <p:blipFill>
          <a:blip r:embed="rId3">
            <a:alphaModFix/>
          </a:blip>
          <a:stretch>
            <a:fillRect/>
          </a:stretch>
        </p:blipFill>
        <p:spPr>
          <a:xfrm>
            <a:off x="8495938" y="4403450"/>
            <a:ext cx="521525" cy="558775"/>
          </a:xfrm>
          <a:prstGeom prst="rect">
            <a:avLst/>
          </a:prstGeom>
          <a:noFill/>
          <a:ln>
            <a:noFill/>
          </a:ln>
        </p:spPr>
      </p:pic>
      <p:pic>
        <p:nvPicPr>
          <p:cNvPr id="24" name="Google Shape;24;p4"/>
          <p:cNvPicPr preferRelativeResize="0"/>
          <p:nvPr/>
        </p:nvPicPr>
        <p:blipFill>
          <a:blip r:embed="rId4">
            <a:alphaModFix/>
          </a:blip>
          <a:stretch>
            <a:fillRect/>
          </a:stretch>
        </p:blipFill>
        <p:spPr>
          <a:xfrm>
            <a:off x="8410875" y="4985725"/>
            <a:ext cx="691650" cy="103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9" name="Google Shape;29;p5"/>
          <p:cNvSpPr txBox="1">
            <a:spLocks noGrp="1"/>
          </p:cNvSpPr>
          <p:nvPr>
            <p:ph type="body" idx="1"/>
          </p:nvPr>
        </p:nvSpPr>
        <p:spPr>
          <a:xfrm>
            <a:off x="471900" y="1517904"/>
            <a:ext cx="3999900" cy="3108960"/>
          </a:xfrm>
          <a:prstGeom prst="rect">
            <a:avLst/>
          </a:prstGeom>
          <a:noFill/>
          <a:ln>
            <a:noFill/>
          </a:ln>
        </p:spPr>
        <p:txBody>
          <a:bodyPr spcFirstLastPara="1" wrap="square" lIns="91425" tIns="91425" rIns="91425" bIns="91425" anchor="t" anchorCtr="0">
            <a:noAutofit/>
          </a:bodyPr>
          <a:lstStyle>
            <a:lvl1pPr>
              <a:defRPr>
                <a:solidFill>
                  <a:schemeClr val="tx2"/>
                </a:solidFill>
              </a:defRPr>
            </a:lvl1pPr>
          </a:lstStyle>
          <a:p>
            <a:pPr lvl="0">
              <a:buClr>
                <a:schemeClr val="tx2"/>
              </a:buClr>
              <a:buFont typeface="Wingdings" panose="05000000000000000000" pitchFamily="2" charset="2"/>
              <a:buChar char="è"/>
            </a:pPr>
            <a:endParaRPr dirty="0"/>
          </a:p>
        </p:txBody>
      </p:sp>
      <p:pic>
        <p:nvPicPr>
          <p:cNvPr id="8" name="Google Shape;20;p4">
            <a:extLst>
              <a:ext uri="{FF2B5EF4-FFF2-40B4-BE49-F238E27FC236}">
                <a16:creationId xmlns:a16="http://schemas.microsoft.com/office/drawing/2014/main" id="{13E4EB8D-7B5E-4666-A307-ACDDB51C11C3}"/>
              </a:ext>
            </a:extLst>
          </p:cNvPr>
          <p:cNvPicPr preferRelativeResize="0"/>
          <p:nvPr userDrawn="1"/>
        </p:nvPicPr>
        <p:blipFill rotWithShape="1">
          <a:blip r:embed="rId2">
            <a:alphaModFix/>
          </a:blip>
          <a:srcRect t="36580" b="36580"/>
          <a:stretch/>
        </p:blipFill>
        <p:spPr>
          <a:xfrm>
            <a:off x="0" y="-5"/>
            <a:ext cx="9143997" cy="1227125"/>
          </a:xfrm>
          <a:prstGeom prst="rect">
            <a:avLst/>
          </a:prstGeom>
          <a:noFill/>
          <a:ln>
            <a:noFill/>
          </a:ln>
          <a:effectLst>
            <a:outerShdw blurRad="57150" dist="19050" dir="5400000" algn="bl" rotWithShape="0">
              <a:srgbClr val="000000">
                <a:alpha val="50000"/>
              </a:srgbClr>
            </a:outerShdw>
          </a:effectLst>
        </p:spPr>
      </p:pic>
      <p:sp>
        <p:nvSpPr>
          <p:cNvPr id="28" name="Google Shape;28;p5"/>
          <p:cNvSpPr txBox="1">
            <a:spLocks noGrp="1"/>
          </p:cNvSpPr>
          <p:nvPr>
            <p:ph type="title"/>
          </p:nvPr>
        </p:nvSpPr>
        <p:spPr>
          <a:xfrm>
            <a:off x="471900" y="228600"/>
            <a:ext cx="8222100" cy="767700"/>
          </a:xfrm>
          <a:prstGeom prst="rect">
            <a:avLst/>
          </a:prstGeom>
          <a:noFill/>
          <a:ln>
            <a:noFill/>
          </a:ln>
        </p:spPr>
        <p:txBody>
          <a:bodyPr spcFirstLastPara="1" wrap="square" lIns="91425" tIns="91425" rIns="91425" bIns="91425" anchor="b" anchorCtr="0">
            <a:noAutofit/>
          </a:bodyPr>
          <a:lstStyle>
            <a:lvl1pPr>
              <a:defRPr>
                <a:solidFill>
                  <a:srgbClr val="FFFFFF"/>
                </a:solidFill>
              </a:defRPr>
            </a:lvl1pPr>
          </a:lstStyle>
          <a:p>
            <a:pPr lvl="0">
              <a:buClr>
                <a:srgbClr val="FFFFFF"/>
              </a:buClr>
            </a:pPr>
            <a:endParaRPr/>
          </a:p>
        </p:txBody>
      </p:sp>
      <p:sp>
        <p:nvSpPr>
          <p:cNvPr id="9" name="Google Shape;19;p4">
            <a:extLst>
              <a:ext uri="{FF2B5EF4-FFF2-40B4-BE49-F238E27FC236}">
                <a16:creationId xmlns:a16="http://schemas.microsoft.com/office/drawing/2014/main" id="{B0FD0B9B-AAC1-42DB-A7B1-0ABA530AB266}"/>
              </a:ext>
            </a:extLst>
          </p:cNvPr>
          <p:cNvSpPr/>
          <p:nvPr userDrawn="1"/>
        </p:nvSpPr>
        <p:spPr>
          <a:xfrm rot="10800000">
            <a:off x="8174650" y="4173875"/>
            <a:ext cx="1952400" cy="1943100"/>
          </a:xfrm>
          <a:prstGeom prst="pie">
            <a:avLst>
              <a:gd name="adj1" fmla="val 0"/>
              <a:gd name="adj2" fmla="val 5380878"/>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23;p4">
            <a:extLst>
              <a:ext uri="{FF2B5EF4-FFF2-40B4-BE49-F238E27FC236}">
                <a16:creationId xmlns:a16="http://schemas.microsoft.com/office/drawing/2014/main" id="{C5293E38-2464-4C7D-86B2-803C89B5C18E}"/>
              </a:ext>
            </a:extLst>
          </p:cNvPr>
          <p:cNvPicPr preferRelativeResize="0"/>
          <p:nvPr userDrawn="1"/>
        </p:nvPicPr>
        <p:blipFill>
          <a:blip r:embed="rId3">
            <a:alphaModFix/>
          </a:blip>
          <a:stretch>
            <a:fillRect/>
          </a:stretch>
        </p:blipFill>
        <p:spPr>
          <a:xfrm>
            <a:off x="8495938" y="4403450"/>
            <a:ext cx="521525" cy="558775"/>
          </a:xfrm>
          <a:prstGeom prst="rect">
            <a:avLst/>
          </a:prstGeom>
          <a:noFill/>
          <a:ln>
            <a:noFill/>
          </a:ln>
        </p:spPr>
      </p:pic>
      <p:pic>
        <p:nvPicPr>
          <p:cNvPr id="11" name="Google Shape;24;p4">
            <a:extLst>
              <a:ext uri="{FF2B5EF4-FFF2-40B4-BE49-F238E27FC236}">
                <a16:creationId xmlns:a16="http://schemas.microsoft.com/office/drawing/2014/main" id="{21973B48-917E-4BFB-A9E4-49ED6F0A0CD3}"/>
              </a:ext>
            </a:extLst>
          </p:cNvPr>
          <p:cNvPicPr preferRelativeResize="0"/>
          <p:nvPr userDrawn="1"/>
        </p:nvPicPr>
        <p:blipFill>
          <a:blip r:embed="rId4">
            <a:alphaModFix/>
          </a:blip>
          <a:stretch>
            <a:fillRect/>
          </a:stretch>
        </p:blipFill>
        <p:spPr>
          <a:xfrm>
            <a:off x="8410875" y="4985725"/>
            <a:ext cx="691650" cy="103750"/>
          </a:xfrm>
          <a:prstGeom prst="rect">
            <a:avLst/>
          </a:prstGeom>
          <a:noFill/>
          <a:ln>
            <a:noFill/>
          </a:ln>
        </p:spPr>
      </p:pic>
      <p:sp>
        <p:nvSpPr>
          <p:cNvPr id="30" name="Google Shape;30;p5"/>
          <p:cNvSpPr txBox="1">
            <a:spLocks noGrp="1"/>
          </p:cNvSpPr>
          <p:nvPr>
            <p:ph type="body" idx="2"/>
          </p:nvPr>
        </p:nvSpPr>
        <p:spPr>
          <a:xfrm>
            <a:off x="4694250" y="1517904"/>
            <a:ext cx="3999900" cy="3108960"/>
          </a:xfrm>
          <a:prstGeom prst="rect">
            <a:avLst/>
          </a:prstGeom>
          <a:noFill/>
          <a:ln>
            <a:noFill/>
          </a:ln>
        </p:spPr>
        <p:txBody>
          <a:bodyPr spcFirstLastPara="1" wrap="square" lIns="91425" tIns="91425" rIns="91425" bIns="91425" anchor="t" anchorCtr="0">
            <a:noAutofit/>
          </a:bodyPr>
          <a:lstStyle>
            <a:lvl1pPr>
              <a:defRPr>
                <a:solidFill>
                  <a:schemeClr val="tx2"/>
                </a:solidFill>
              </a:defRPr>
            </a:lvl1pPr>
          </a:lstStyle>
          <a:p>
            <a:pPr lvl="0">
              <a:buClr>
                <a:schemeClr val="tx2"/>
              </a:buClr>
              <a:buFont typeface="Wingdings" panose="05000000000000000000" pitchFamily="2" charset="2"/>
              <a:buChar char="è"/>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6" name="Google Shape;36;p6"/>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2" name="Google Shape;42;p7"/>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5" name="Google Shape;45;p8"/>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50" name="Google Shape;50;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2" name="Google Shape;52;p9"/>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7" name="Google Shape;57;p10"/>
          <p:cNvSpPr txBox="1">
            <a:spLocks noGrp="1"/>
          </p:cNvSpPr>
          <p:nvPr>
            <p:ph type="sldNum" idx="12"/>
          </p:nvPr>
        </p:nvSpPr>
        <p:spPr>
          <a:xfrm>
            <a:off x="8595291" y="4749898"/>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434343"/>
              </a:buClr>
              <a:buSzPts val="3200"/>
              <a:buFont typeface="Roboto"/>
              <a:buNone/>
              <a:defRPr sz="3200">
                <a:solidFill>
                  <a:srgbClr val="434343"/>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434343"/>
                </a:solidFill>
                <a:latin typeface="Roboto"/>
                <a:ea typeface="Roboto"/>
                <a:cs typeface="Roboto"/>
                <a:sym typeface="Roboto"/>
              </a:defRPr>
            </a:lvl1pPr>
            <a:lvl2pPr lvl="1" algn="r">
              <a:buNone/>
              <a:defRPr sz="1300">
                <a:solidFill>
                  <a:srgbClr val="434343"/>
                </a:solidFill>
                <a:latin typeface="Roboto"/>
                <a:ea typeface="Roboto"/>
                <a:cs typeface="Roboto"/>
                <a:sym typeface="Roboto"/>
              </a:defRPr>
            </a:lvl2pPr>
            <a:lvl3pPr lvl="2" algn="r">
              <a:buNone/>
              <a:defRPr sz="1300">
                <a:solidFill>
                  <a:srgbClr val="434343"/>
                </a:solidFill>
                <a:latin typeface="Roboto"/>
                <a:ea typeface="Roboto"/>
                <a:cs typeface="Roboto"/>
                <a:sym typeface="Roboto"/>
              </a:defRPr>
            </a:lvl3pPr>
            <a:lvl4pPr lvl="3" algn="r">
              <a:buNone/>
              <a:defRPr sz="1300">
                <a:solidFill>
                  <a:srgbClr val="434343"/>
                </a:solidFill>
                <a:latin typeface="Roboto"/>
                <a:ea typeface="Roboto"/>
                <a:cs typeface="Roboto"/>
                <a:sym typeface="Roboto"/>
              </a:defRPr>
            </a:lvl4pPr>
            <a:lvl5pPr lvl="4" algn="r">
              <a:buNone/>
              <a:defRPr sz="1300">
                <a:solidFill>
                  <a:srgbClr val="434343"/>
                </a:solidFill>
                <a:latin typeface="Roboto"/>
                <a:ea typeface="Roboto"/>
                <a:cs typeface="Roboto"/>
                <a:sym typeface="Roboto"/>
              </a:defRPr>
            </a:lvl5pPr>
            <a:lvl6pPr lvl="5" algn="r">
              <a:buNone/>
              <a:defRPr sz="1300">
                <a:solidFill>
                  <a:srgbClr val="434343"/>
                </a:solidFill>
                <a:latin typeface="Roboto"/>
                <a:ea typeface="Roboto"/>
                <a:cs typeface="Roboto"/>
                <a:sym typeface="Roboto"/>
              </a:defRPr>
            </a:lvl6pPr>
            <a:lvl7pPr lvl="6" algn="r">
              <a:buNone/>
              <a:defRPr sz="1300">
                <a:solidFill>
                  <a:srgbClr val="434343"/>
                </a:solidFill>
                <a:latin typeface="Roboto"/>
                <a:ea typeface="Roboto"/>
                <a:cs typeface="Roboto"/>
                <a:sym typeface="Roboto"/>
              </a:defRPr>
            </a:lvl7pPr>
            <a:lvl8pPr lvl="7" algn="r">
              <a:buNone/>
              <a:defRPr sz="1300">
                <a:solidFill>
                  <a:srgbClr val="434343"/>
                </a:solidFill>
                <a:latin typeface="Roboto"/>
                <a:ea typeface="Roboto"/>
                <a:cs typeface="Roboto"/>
                <a:sym typeface="Roboto"/>
              </a:defRPr>
            </a:lvl8pPr>
            <a:lvl9pPr lvl="8" algn="r">
              <a:buNone/>
              <a:defRPr sz="1300">
                <a:solidFill>
                  <a:srgbClr val="434343"/>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9.jpeg"/><Relationship Id="rId18" Type="http://schemas.openxmlformats.org/officeDocument/2006/relationships/image" Target="../media/image14.png"/><Relationship Id="rId3" Type="http://schemas.microsoft.com/office/2007/relationships/media" Target="../media/media4.mp3"/><Relationship Id="rId7" Type="http://schemas.openxmlformats.org/officeDocument/2006/relationships/slideLayout" Target="../slideLayouts/slideLayout3.xml"/><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audio" Target="../media/media3.mp3"/><Relationship Id="rId16" Type="http://schemas.openxmlformats.org/officeDocument/2006/relationships/image" Target="../media/image12.png"/><Relationship Id="rId1" Type="http://schemas.microsoft.com/office/2007/relationships/media" Target="../media/media3.mp3"/><Relationship Id="rId6" Type="http://schemas.openxmlformats.org/officeDocument/2006/relationships/audio" Target="../media/media5.mp3"/><Relationship Id="rId11" Type="http://schemas.openxmlformats.org/officeDocument/2006/relationships/image" Target="../media/image7.png"/><Relationship Id="rId5" Type="http://schemas.microsoft.com/office/2007/relationships/media" Target="../media/media5.mp3"/><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audio" Target="../media/media4.mp3"/><Relationship Id="rId9" Type="http://schemas.openxmlformats.org/officeDocument/2006/relationships/image" Target="../media/image5.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8.mp3"/><Relationship Id="rId7"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audio" Target="../media/media9.mp3"/><Relationship Id="rId5" Type="http://schemas.microsoft.com/office/2007/relationships/media" Target="../media/media9.mp3"/><Relationship Id="rId4" Type="http://schemas.openxmlformats.org/officeDocument/2006/relationships/audio" Target="../media/media8.mp3"/><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media" Target="../media/media11.mp3"/><Relationship Id="rId7" Type="http://schemas.openxmlformats.org/officeDocument/2006/relationships/image" Target="../media/image5.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audio" Target="../media/media11.mp3"/></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3.mp3"/><Relationship Id="rId7" Type="http://schemas.openxmlformats.org/officeDocument/2006/relationships/hyperlink" Target="https://www.terraform.io/" TargetMode="Externa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audio" Target="../media/media13.mp3"/></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to IaC</a:t>
            </a:r>
            <a:endParaRPr dirty="0"/>
          </a:p>
        </p:txBody>
      </p:sp>
      <p:sp>
        <p:nvSpPr>
          <p:cNvPr id="69" name="Google Shape;69;p13"/>
          <p:cNvSpPr txBox="1">
            <a:spLocks noGrp="1"/>
          </p:cNvSpPr>
          <p:nvPr>
            <p:ph type="subTitle" idx="1"/>
          </p:nvPr>
        </p:nvSpPr>
        <p:spPr>
          <a:xfrm>
            <a:off x="460950" y="3017925"/>
            <a:ext cx="8222100" cy="5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Getting Started with Terraform</a:t>
            </a:r>
            <a:endParaRPr dirty="0"/>
          </a:p>
        </p:txBody>
      </p:sp>
      <p:pic>
        <p:nvPicPr>
          <p:cNvPr id="2" name="slide 1">
            <a:hlinkClick r:id="" action="ppaction://media"/>
            <a:extLst>
              <a:ext uri="{FF2B5EF4-FFF2-40B4-BE49-F238E27FC236}">
                <a16:creationId xmlns:a16="http://schemas.microsoft.com/office/drawing/2014/main" id="{3D997071-5DEE-4414-9CF6-6DC6D78686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Goals</a:t>
            </a:r>
            <a:endParaRPr dirty="0"/>
          </a:p>
        </p:txBody>
      </p:sp>
      <p:sp>
        <p:nvSpPr>
          <p:cNvPr id="2" name="Text Placeholder 1">
            <a:extLst>
              <a:ext uri="{FF2B5EF4-FFF2-40B4-BE49-F238E27FC236}">
                <a16:creationId xmlns:a16="http://schemas.microsoft.com/office/drawing/2014/main" id="{365051A6-D77C-41D5-BE38-DBECDF18C668}"/>
              </a:ext>
            </a:extLst>
          </p:cNvPr>
          <p:cNvSpPr>
            <a:spLocks noGrp="1"/>
          </p:cNvSpPr>
          <p:nvPr>
            <p:ph type="body" idx="1"/>
          </p:nvPr>
        </p:nvSpPr>
        <p:spPr/>
        <p:txBody>
          <a:bodyPr/>
          <a:lstStyle/>
          <a:p>
            <a:pPr marL="114300" indent="0">
              <a:buNone/>
            </a:pPr>
            <a:r>
              <a:rPr lang="en-US" dirty="0"/>
              <a:t>By the end of this course, you will be able to:</a:t>
            </a:r>
          </a:p>
          <a:p>
            <a:r>
              <a:rPr lang="en-US" dirty="0"/>
              <a:t>Apply </a:t>
            </a:r>
            <a:r>
              <a:rPr lang="en-US" dirty="0" err="1"/>
              <a:t>IaC</a:t>
            </a:r>
            <a:r>
              <a:rPr lang="en-US" dirty="0"/>
              <a:t> principles using a tool called </a:t>
            </a:r>
            <a:r>
              <a:rPr lang="en-US" b="1" dirty="0"/>
              <a:t>Terraform</a:t>
            </a:r>
          </a:p>
          <a:p>
            <a:r>
              <a:rPr lang="en-US" dirty="0"/>
              <a:t>Write a configuration file in </a:t>
            </a:r>
            <a:r>
              <a:rPr lang="en-US" b="1" dirty="0"/>
              <a:t>HCL</a:t>
            </a:r>
            <a:r>
              <a:rPr lang="en-US" dirty="0"/>
              <a:t> (</a:t>
            </a:r>
            <a:r>
              <a:rPr lang="en-US" dirty="0" err="1"/>
              <a:t>Hashicorp</a:t>
            </a:r>
            <a:r>
              <a:rPr lang="en-US" dirty="0"/>
              <a:t> Configuration Language)</a:t>
            </a:r>
          </a:p>
          <a:p>
            <a:r>
              <a:rPr lang="en-US" dirty="0"/>
              <a:t>Provision a simple system on Google Cloud Platform</a:t>
            </a:r>
          </a:p>
          <a:p>
            <a:r>
              <a:rPr lang="en-US" dirty="0"/>
              <a:t>Make and apply changes to your infrastructural requirements</a:t>
            </a:r>
          </a:p>
          <a:p>
            <a:r>
              <a:rPr lang="en-US" dirty="0"/>
              <a:t>Release compute resources associated with your configuration</a:t>
            </a:r>
          </a:p>
          <a:p>
            <a:endParaRPr lang="en-US" dirty="0"/>
          </a:p>
        </p:txBody>
      </p:sp>
      <p:pic>
        <p:nvPicPr>
          <p:cNvPr id="3" name="slide 2 goals">
            <a:hlinkClick r:id="" action="ppaction://media"/>
            <a:extLst>
              <a:ext uri="{FF2B5EF4-FFF2-40B4-BE49-F238E27FC236}">
                <a16:creationId xmlns:a16="http://schemas.microsoft.com/office/drawing/2014/main" id="{BFFE9896-27B7-4A26-8EC2-535599EF66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4006705073"/>
      </p:ext>
    </p:extLst>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20"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animEffect transition="in" filter="fade">
                                      <p:cBhvr>
                                        <p:cTn id="9" dur="500"/>
                                        <p:tgtEl>
                                          <p:spTgt spid="2">
                                            <p:txEl>
                                              <p:pRg st="0" end="0"/>
                                            </p:txEl>
                                          </p:spTgt>
                                        </p:tgtEl>
                                      </p:cBhvr>
                                    </p:animEffect>
                                  </p:childTnLst>
                                </p:cTn>
                              </p:par>
                              <p:par>
                                <p:cTn id="10" presetID="10" presetClass="entr" presetSubtype="0" fill="hold" grpId="0" nodeType="withEffect">
                                  <p:stCondLst>
                                    <p:cond delay="175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675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1200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1700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2500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5296-7FAB-4AFB-8C68-2B1C943C69AB}"/>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D3CD6EBB-3E93-4717-9FC2-AA2CD4D20F6D}"/>
              </a:ext>
            </a:extLst>
          </p:cNvPr>
          <p:cNvSpPr>
            <a:spLocks noGrp="1"/>
          </p:cNvSpPr>
          <p:nvPr>
            <p:ph type="body" idx="1"/>
          </p:nvPr>
        </p:nvSpPr>
        <p:spPr>
          <a:xfrm>
            <a:off x="471900" y="1516425"/>
            <a:ext cx="8222100" cy="3112800"/>
          </a:xfrm>
        </p:spPr>
        <p:txBody>
          <a:bodyPr/>
          <a:lstStyle/>
          <a:p>
            <a:pPr>
              <a:buFont typeface="Wingdings" panose="05000000000000000000" pitchFamily="2" charset="2"/>
              <a:buChar char=""/>
            </a:pPr>
            <a:r>
              <a:rPr lang="en-US" dirty="0"/>
              <a:t>Traditionally, infrastructure management involved acquiring, installing, and maintaining hardware equipment</a:t>
            </a:r>
          </a:p>
          <a:p>
            <a:pPr>
              <a:buFont typeface="Wingdings" panose="05000000000000000000" pitchFamily="2" charset="2"/>
              <a:buChar char=""/>
            </a:pPr>
            <a:r>
              <a:rPr lang="en-US" dirty="0"/>
              <a:t>The proliferation of cloud compute options introduced many benefits over this traditional model, but many challenged remained</a:t>
            </a:r>
          </a:p>
          <a:p>
            <a:endParaRPr lang="en-US" dirty="0"/>
          </a:p>
        </p:txBody>
      </p:sp>
      <p:pic>
        <p:nvPicPr>
          <p:cNvPr id="4" name="slide 3 intro take 2 -editted">
            <a:hlinkClick r:id="" action="ppaction://media"/>
            <a:extLst>
              <a:ext uri="{FF2B5EF4-FFF2-40B4-BE49-F238E27FC236}">
                <a16:creationId xmlns:a16="http://schemas.microsoft.com/office/drawing/2014/main" id="{7C5BCC8A-E921-4059-9652-1159D08A2A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grpSp>
        <p:nvGrpSpPr>
          <p:cNvPr id="16" name="Group 15">
            <a:extLst>
              <a:ext uri="{FF2B5EF4-FFF2-40B4-BE49-F238E27FC236}">
                <a16:creationId xmlns:a16="http://schemas.microsoft.com/office/drawing/2014/main" id="{3ADE08B0-FB0B-4ACE-BA92-384021B62990}"/>
              </a:ext>
            </a:extLst>
          </p:cNvPr>
          <p:cNvGrpSpPr/>
          <p:nvPr/>
        </p:nvGrpSpPr>
        <p:grpSpPr>
          <a:xfrm>
            <a:off x="704982" y="3072825"/>
            <a:ext cx="1410689" cy="1485444"/>
            <a:chOff x="552582" y="3505200"/>
            <a:chExt cx="1410689" cy="1485444"/>
          </a:xfrm>
        </p:grpSpPr>
        <p:sp>
          <p:nvSpPr>
            <p:cNvPr id="5" name="Google Shape;79;p14">
              <a:extLst>
                <a:ext uri="{FF2B5EF4-FFF2-40B4-BE49-F238E27FC236}">
                  <a16:creationId xmlns:a16="http://schemas.microsoft.com/office/drawing/2014/main" id="{5E132A3D-CA14-4345-A363-67BF24751DFB}"/>
                </a:ext>
              </a:extLst>
            </p:cNvPr>
            <p:cNvSpPr/>
            <p:nvPr/>
          </p:nvSpPr>
          <p:spPr>
            <a:xfrm>
              <a:off x="552582" y="3505200"/>
              <a:ext cx="1410689" cy="1485444"/>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2" name="Picture 4" descr="Image result for stack money png&quot;">
              <a:extLst>
                <a:ext uri="{FF2B5EF4-FFF2-40B4-BE49-F238E27FC236}">
                  <a16:creationId xmlns:a16="http://schemas.microsoft.com/office/drawing/2014/main" id="{BF6D4C0E-E92C-44D8-ACE9-9449839B5F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351" y="3971365"/>
              <a:ext cx="1250174" cy="768462"/>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D81B710B-B5D2-4F71-AC09-0B570B82FCA4}"/>
                </a:ext>
              </a:extLst>
            </p:cNvPr>
            <p:cNvGrpSpPr/>
            <p:nvPr/>
          </p:nvGrpSpPr>
          <p:grpSpPr>
            <a:xfrm>
              <a:off x="641351" y="3581120"/>
              <a:ext cx="314325" cy="314325"/>
              <a:chOff x="605265" y="3560259"/>
              <a:chExt cx="314325" cy="314325"/>
            </a:xfrm>
          </p:grpSpPr>
          <p:sp>
            <p:nvSpPr>
              <p:cNvPr id="20" name="Oval 19">
                <a:extLst>
                  <a:ext uri="{FF2B5EF4-FFF2-40B4-BE49-F238E27FC236}">
                    <a16:creationId xmlns:a16="http://schemas.microsoft.com/office/drawing/2014/main" id="{FFCADEA9-32F1-4188-BCB2-75384B019973}"/>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E9E47BC-56FC-4F41-AC96-22EDB2D36DDC}"/>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3BC5BF5-1828-4439-9003-B6DCF3F7B90A}"/>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560D3E5A-B634-43EE-8924-F983E5BEC5C8}"/>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17" name="Group 16">
            <a:extLst>
              <a:ext uri="{FF2B5EF4-FFF2-40B4-BE49-F238E27FC236}">
                <a16:creationId xmlns:a16="http://schemas.microsoft.com/office/drawing/2014/main" id="{1A9B45A8-946C-4B80-896F-8CC368A0A3B5}"/>
              </a:ext>
            </a:extLst>
          </p:cNvPr>
          <p:cNvGrpSpPr/>
          <p:nvPr/>
        </p:nvGrpSpPr>
        <p:grpSpPr>
          <a:xfrm>
            <a:off x="2203267" y="3072823"/>
            <a:ext cx="1474178" cy="1476255"/>
            <a:chOff x="2294279" y="3505199"/>
            <a:chExt cx="1474178" cy="1476255"/>
          </a:xfrm>
        </p:grpSpPr>
        <p:sp>
          <p:nvSpPr>
            <p:cNvPr id="8" name="Google Shape;79;p14">
              <a:extLst>
                <a:ext uri="{FF2B5EF4-FFF2-40B4-BE49-F238E27FC236}">
                  <a16:creationId xmlns:a16="http://schemas.microsoft.com/office/drawing/2014/main" id="{4B0497DB-69D7-4FC6-AA4B-2B669638B80C}"/>
                </a:ext>
              </a:extLst>
            </p:cNvPr>
            <p:cNvSpPr/>
            <p:nvPr/>
          </p:nvSpPr>
          <p:spPr>
            <a:xfrm>
              <a:off x="2294279" y="3505199"/>
              <a:ext cx="1474178" cy="1476255"/>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0" name="Picture 2" descr="Image result for shipping date&quot;">
              <a:extLst>
                <a:ext uri="{FF2B5EF4-FFF2-40B4-BE49-F238E27FC236}">
                  <a16:creationId xmlns:a16="http://schemas.microsoft.com/office/drawing/2014/main" id="{D8DA4C1F-04F8-46CF-88AC-B090D401692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644" t="9507" r="10203" b="20387"/>
            <a:stretch/>
          </p:blipFill>
          <p:spPr bwMode="auto">
            <a:xfrm>
              <a:off x="2335539" y="3845859"/>
              <a:ext cx="1369070" cy="103730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9B7C89B-FB78-44E1-BBD5-70AE42226F52}"/>
                </a:ext>
              </a:extLst>
            </p:cNvPr>
            <p:cNvGrpSpPr/>
            <p:nvPr/>
          </p:nvGrpSpPr>
          <p:grpSpPr>
            <a:xfrm>
              <a:off x="2382865" y="3581120"/>
              <a:ext cx="314325" cy="314325"/>
              <a:chOff x="605265" y="3560259"/>
              <a:chExt cx="314325" cy="314325"/>
            </a:xfrm>
          </p:grpSpPr>
          <p:sp>
            <p:nvSpPr>
              <p:cNvPr id="25" name="Oval 24">
                <a:extLst>
                  <a:ext uri="{FF2B5EF4-FFF2-40B4-BE49-F238E27FC236}">
                    <a16:creationId xmlns:a16="http://schemas.microsoft.com/office/drawing/2014/main" id="{A8C69D96-1BFB-46FE-B7E7-BFF7153FB147}"/>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3B2F49A-6238-4555-B26A-342E3A33E782}"/>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039606B-2E6F-49A6-B268-91A2D736BB9E}"/>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id="{184F5A50-307D-42F0-90E4-48FD536BBC4C}"/>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18" name="Group 17">
            <a:extLst>
              <a:ext uri="{FF2B5EF4-FFF2-40B4-BE49-F238E27FC236}">
                <a16:creationId xmlns:a16="http://schemas.microsoft.com/office/drawing/2014/main" id="{FEB81E1E-58AE-4C14-94E7-97564A2FE28D}"/>
              </a:ext>
            </a:extLst>
          </p:cNvPr>
          <p:cNvGrpSpPr/>
          <p:nvPr/>
        </p:nvGrpSpPr>
        <p:grpSpPr>
          <a:xfrm>
            <a:off x="3765041" y="3072824"/>
            <a:ext cx="1483355" cy="1485445"/>
            <a:chOff x="4035974" y="3505198"/>
            <a:chExt cx="1483355" cy="1485445"/>
          </a:xfrm>
        </p:grpSpPr>
        <p:sp>
          <p:nvSpPr>
            <p:cNvPr id="10" name="Google Shape;79;p14">
              <a:extLst>
                <a:ext uri="{FF2B5EF4-FFF2-40B4-BE49-F238E27FC236}">
                  <a16:creationId xmlns:a16="http://schemas.microsoft.com/office/drawing/2014/main" id="{24A167E1-5691-4786-87EF-E79CF6A72061}"/>
                </a:ext>
              </a:extLst>
            </p:cNvPr>
            <p:cNvSpPr/>
            <p:nvPr/>
          </p:nvSpPr>
          <p:spPr>
            <a:xfrm>
              <a:off x="4035974" y="3505198"/>
              <a:ext cx="1483355" cy="1485445"/>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4" name="Picture 6" descr="Image result for data center&quot;">
              <a:extLst>
                <a:ext uri="{FF2B5EF4-FFF2-40B4-BE49-F238E27FC236}">
                  <a16:creationId xmlns:a16="http://schemas.microsoft.com/office/drawing/2014/main" id="{67E0C686-D535-42DB-9202-4B5F908C18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3672" y="3837329"/>
              <a:ext cx="1371927" cy="104417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97A614FD-9A0D-4AFF-B704-EBB194C8EDEF}"/>
                </a:ext>
              </a:extLst>
            </p:cNvPr>
            <p:cNvGrpSpPr/>
            <p:nvPr/>
          </p:nvGrpSpPr>
          <p:grpSpPr>
            <a:xfrm>
              <a:off x="4112514" y="3581120"/>
              <a:ext cx="314325" cy="314325"/>
              <a:chOff x="605265" y="3560259"/>
              <a:chExt cx="314325" cy="314325"/>
            </a:xfrm>
          </p:grpSpPr>
          <p:sp>
            <p:nvSpPr>
              <p:cNvPr id="30" name="Oval 29">
                <a:extLst>
                  <a:ext uri="{FF2B5EF4-FFF2-40B4-BE49-F238E27FC236}">
                    <a16:creationId xmlns:a16="http://schemas.microsoft.com/office/drawing/2014/main" id="{CE98FA6C-66FA-4B2E-A455-3F3F01B17FF0}"/>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007E462-8849-4264-BA61-37D88CCE9FA4}"/>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DD5C233-D6ED-491A-BA6F-0974B104522B}"/>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2F85B6C7-442B-4092-98E0-B1C254425DAC}"/>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39" name="Group 38">
            <a:extLst>
              <a:ext uri="{FF2B5EF4-FFF2-40B4-BE49-F238E27FC236}">
                <a16:creationId xmlns:a16="http://schemas.microsoft.com/office/drawing/2014/main" id="{BC71AB42-21A6-42B9-99B0-1E4245C92057}"/>
              </a:ext>
            </a:extLst>
          </p:cNvPr>
          <p:cNvGrpSpPr/>
          <p:nvPr/>
        </p:nvGrpSpPr>
        <p:grpSpPr>
          <a:xfrm>
            <a:off x="5333694" y="3072823"/>
            <a:ext cx="1483356" cy="1485446"/>
            <a:chOff x="5777671" y="3505198"/>
            <a:chExt cx="1483356" cy="1485446"/>
          </a:xfrm>
        </p:grpSpPr>
        <p:sp>
          <p:nvSpPr>
            <p:cNvPr id="11" name="Google Shape;79;p14">
              <a:extLst>
                <a:ext uri="{FF2B5EF4-FFF2-40B4-BE49-F238E27FC236}">
                  <a16:creationId xmlns:a16="http://schemas.microsoft.com/office/drawing/2014/main" id="{C853C561-8CB7-45B3-ACAD-46A068A3283B}"/>
                </a:ext>
              </a:extLst>
            </p:cNvPr>
            <p:cNvSpPr/>
            <p:nvPr/>
          </p:nvSpPr>
          <p:spPr>
            <a:xfrm>
              <a:off x="5777671" y="3505198"/>
              <a:ext cx="1483356" cy="1485446"/>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2056" name="Picture 8" descr="Image result for it team&quot;">
              <a:extLst>
                <a:ext uri="{FF2B5EF4-FFF2-40B4-BE49-F238E27FC236}">
                  <a16:creationId xmlns:a16="http://schemas.microsoft.com/office/drawing/2014/main" id="{BCEAC17E-46B0-4C23-869E-423A062FC92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567" r="10870"/>
            <a:stretch/>
          </p:blipFill>
          <p:spPr bwMode="auto">
            <a:xfrm>
              <a:off x="5816600" y="3837329"/>
              <a:ext cx="1392467" cy="104417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C21248C4-562D-4D9C-ABCB-F3FED013D8A2}"/>
                </a:ext>
              </a:extLst>
            </p:cNvPr>
            <p:cNvGrpSpPr/>
            <p:nvPr/>
          </p:nvGrpSpPr>
          <p:grpSpPr>
            <a:xfrm>
              <a:off x="5857760" y="3581740"/>
              <a:ext cx="314325" cy="314325"/>
              <a:chOff x="605265" y="3560259"/>
              <a:chExt cx="314325" cy="314325"/>
            </a:xfrm>
          </p:grpSpPr>
          <p:sp>
            <p:nvSpPr>
              <p:cNvPr id="35" name="Oval 34">
                <a:extLst>
                  <a:ext uri="{FF2B5EF4-FFF2-40B4-BE49-F238E27FC236}">
                    <a16:creationId xmlns:a16="http://schemas.microsoft.com/office/drawing/2014/main" id="{6DE0CD38-791C-4F95-ACD4-F419BA22C6A6}"/>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810004-CF61-4AF2-98E7-88352C23FBF2}"/>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76AD850-F543-4ECC-A5BE-122F8C60E80D}"/>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a:extLst>
                  <a:ext uri="{FF2B5EF4-FFF2-40B4-BE49-F238E27FC236}">
                    <a16:creationId xmlns:a16="http://schemas.microsoft.com/office/drawing/2014/main" id="{89BE3A57-EC84-4DEF-8D06-D21A523CE282}"/>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44" name="Group 43">
            <a:extLst>
              <a:ext uri="{FF2B5EF4-FFF2-40B4-BE49-F238E27FC236}">
                <a16:creationId xmlns:a16="http://schemas.microsoft.com/office/drawing/2014/main" id="{50CC072D-27D9-4DA8-9EBA-43AD6D31A4E0}"/>
              </a:ext>
            </a:extLst>
          </p:cNvPr>
          <p:cNvGrpSpPr/>
          <p:nvPr/>
        </p:nvGrpSpPr>
        <p:grpSpPr>
          <a:xfrm>
            <a:off x="6897139" y="3072823"/>
            <a:ext cx="1483356" cy="1485446"/>
            <a:chOff x="5777671" y="3505198"/>
            <a:chExt cx="1483356" cy="1485446"/>
          </a:xfrm>
        </p:grpSpPr>
        <p:sp>
          <p:nvSpPr>
            <p:cNvPr id="45" name="Google Shape;79;p14">
              <a:extLst>
                <a:ext uri="{FF2B5EF4-FFF2-40B4-BE49-F238E27FC236}">
                  <a16:creationId xmlns:a16="http://schemas.microsoft.com/office/drawing/2014/main" id="{2EDB8648-D8E8-459B-A9E3-CE752BF22562}"/>
                </a:ext>
              </a:extLst>
            </p:cNvPr>
            <p:cNvSpPr/>
            <p:nvPr/>
          </p:nvSpPr>
          <p:spPr>
            <a:xfrm>
              <a:off x="5777671" y="3505198"/>
              <a:ext cx="1483356" cy="1485446"/>
            </a:xfrm>
            <a:prstGeom prst="roundRect">
              <a:avLst>
                <a:gd name="adj" fmla="val 8531"/>
              </a:avLst>
            </a:prstGeom>
            <a:solidFill>
              <a:srgbClr val="632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46" name="Picture 8">
              <a:extLst>
                <a:ext uri="{FF2B5EF4-FFF2-40B4-BE49-F238E27FC236}">
                  <a16:creationId xmlns:a16="http://schemas.microsoft.com/office/drawing/2014/main" id="{EFD5F83C-EC9C-415C-A780-1B7CFC32C547}"/>
                </a:ext>
              </a:extLst>
            </p:cNvPr>
            <p:cNvPicPr>
              <a:picLocks noChangeAspect="1" noChangeArrowheads="1"/>
            </p:cNvPicPr>
            <p:nvPr/>
          </p:nvPicPr>
          <p:blipFill>
            <a:blip r:embed="rId14"/>
            <a:stretch>
              <a:fillRect/>
            </a:stretch>
          </p:blipFill>
          <p:spPr bwMode="auto">
            <a:xfrm>
              <a:off x="5816600" y="3896991"/>
              <a:ext cx="1392467" cy="92484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C451BDA4-83FF-4374-8169-240B795FAA4F}"/>
                </a:ext>
              </a:extLst>
            </p:cNvPr>
            <p:cNvGrpSpPr/>
            <p:nvPr/>
          </p:nvGrpSpPr>
          <p:grpSpPr>
            <a:xfrm>
              <a:off x="5857760" y="3581740"/>
              <a:ext cx="314325" cy="314325"/>
              <a:chOff x="605265" y="3560259"/>
              <a:chExt cx="314325" cy="314325"/>
            </a:xfrm>
          </p:grpSpPr>
          <p:sp>
            <p:nvSpPr>
              <p:cNvPr id="48" name="Oval 47">
                <a:extLst>
                  <a:ext uri="{FF2B5EF4-FFF2-40B4-BE49-F238E27FC236}">
                    <a16:creationId xmlns:a16="http://schemas.microsoft.com/office/drawing/2014/main" id="{51684D05-43C0-485A-80A6-200F6DA5A4D6}"/>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040E4C6-736C-40ED-96BC-CFECB38ADD15}"/>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32BF26F-419E-482E-9852-323DE259FCA4}"/>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c 50">
                <a:extLst>
                  <a:ext uri="{FF2B5EF4-FFF2-40B4-BE49-F238E27FC236}">
                    <a16:creationId xmlns:a16="http://schemas.microsoft.com/office/drawing/2014/main" id="{601ACB3F-243A-45FC-882C-098B11152816}"/>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40" name="Group 39">
            <a:extLst>
              <a:ext uri="{FF2B5EF4-FFF2-40B4-BE49-F238E27FC236}">
                <a16:creationId xmlns:a16="http://schemas.microsoft.com/office/drawing/2014/main" id="{580C9B6A-C946-4519-A1E2-9E9D6DBF9C3E}"/>
              </a:ext>
            </a:extLst>
          </p:cNvPr>
          <p:cNvGrpSpPr/>
          <p:nvPr/>
        </p:nvGrpSpPr>
        <p:grpSpPr>
          <a:xfrm>
            <a:off x="700447" y="3072823"/>
            <a:ext cx="1410689" cy="1485444"/>
            <a:chOff x="595906" y="4400777"/>
            <a:chExt cx="1483356" cy="1485446"/>
          </a:xfrm>
        </p:grpSpPr>
        <p:sp>
          <p:nvSpPr>
            <p:cNvPr id="53" name="Google Shape;79;p14">
              <a:extLst>
                <a:ext uri="{FF2B5EF4-FFF2-40B4-BE49-F238E27FC236}">
                  <a16:creationId xmlns:a16="http://schemas.microsoft.com/office/drawing/2014/main" id="{E782BF9F-31C1-4DC7-9B2A-661B87A2A43D}"/>
                </a:ext>
              </a:extLst>
            </p:cNvPr>
            <p:cNvSpPr/>
            <p:nvPr/>
          </p:nvSpPr>
          <p:spPr>
            <a:xfrm>
              <a:off x="595906" y="4400777"/>
              <a:ext cx="1483356" cy="1485446"/>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54" name="Picture 8">
              <a:extLst>
                <a:ext uri="{FF2B5EF4-FFF2-40B4-BE49-F238E27FC236}">
                  <a16:creationId xmlns:a16="http://schemas.microsoft.com/office/drawing/2014/main" id="{E4B051BC-A01F-4404-B82A-56047B938CD1}"/>
                </a:ext>
              </a:extLst>
            </p:cNvPr>
            <p:cNvPicPr>
              <a:picLocks noChangeAspect="1" noChangeArrowheads="1"/>
            </p:cNvPicPr>
            <p:nvPr/>
          </p:nvPicPr>
          <p:blipFill>
            <a:blip r:embed="rId15"/>
            <a:stretch>
              <a:fillRect/>
            </a:stretch>
          </p:blipFill>
          <p:spPr bwMode="auto">
            <a:xfrm>
              <a:off x="634835" y="4854659"/>
              <a:ext cx="1392467" cy="80066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5572E13-EF71-4A29-BC2A-D1BDF8C8D6BC}"/>
                </a:ext>
              </a:extLst>
            </p:cNvPr>
            <p:cNvGrpSpPr/>
            <p:nvPr/>
          </p:nvGrpSpPr>
          <p:grpSpPr>
            <a:xfrm>
              <a:off x="713945" y="4485510"/>
              <a:ext cx="314325" cy="314325"/>
              <a:chOff x="605265" y="3560259"/>
              <a:chExt cx="314325" cy="314325"/>
            </a:xfrm>
          </p:grpSpPr>
          <p:sp>
            <p:nvSpPr>
              <p:cNvPr id="6" name="Oval 5">
                <a:extLst>
                  <a:ext uri="{FF2B5EF4-FFF2-40B4-BE49-F238E27FC236}">
                    <a16:creationId xmlns:a16="http://schemas.microsoft.com/office/drawing/2014/main" id="{DC644E71-DC13-4CB5-AE12-B2FB808669EC}"/>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AF0EE4B-1CFC-4553-9718-9F3183082270}"/>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E910B0A-5753-4267-B653-936F53C7F524}"/>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1F74872A-2076-4E8B-B3AE-2A80E98EAB93}"/>
                  </a:ext>
                </a:extLst>
              </p:cNvPr>
              <p:cNvSpPr/>
              <p:nvPr/>
            </p:nvSpPr>
            <p:spPr>
              <a:xfrm>
                <a:off x="690563" y="3689049"/>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61" name="Group 60">
            <a:extLst>
              <a:ext uri="{FF2B5EF4-FFF2-40B4-BE49-F238E27FC236}">
                <a16:creationId xmlns:a16="http://schemas.microsoft.com/office/drawing/2014/main" id="{AB29F8E2-2D83-4693-8B67-7AC3DA167291}"/>
              </a:ext>
            </a:extLst>
          </p:cNvPr>
          <p:cNvGrpSpPr/>
          <p:nvPr/>
        </p:nvGrpSpPr>
        <p:grpSpPr>
          <a:xfrm>
            <a:off x="2210774" y="3071467"/>
            <a:ext cx="1474178" cy="1476255"/>
            <a:chOff x="2294279" y="3505199"/>
            <a:chExt cx="1474178" cy="1476255"/>
          </a:xfrm>
        </p:grpSpPr>
        <p:sp>
          <p:nvSpPr>
            <p:cNvPr id="62" name="Google Shape;79;p14">
              <a:extLst>
                <a:ext uri="{FF2B5EF4-FFF2-40B4-BE49-F238E27FC236}">
                  <a16:creationId xmlns:a16="http://schemas.microsoft.com/office/drawing/2014/main" id="{5236E6FF-F205-40C0-8241-45C01ECE13BD}"/>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63" name="Picture 2">
              <a:extLst>
                <a:ext uri="{FF2B5EF4-FFF2-40B4-BE49-F238E27FC236}">
                  <a16:creationId xmlns:a16="http://schemas.microsoft.com/office/drawing/2014/main" id="{424A81A4-EEEE-4710-B849-613306A7EB3C}"/>
                </a:ext>
              </a:extLst>
            </p:cNvPr>
            <p:cNvPicPr>
              <a:picLocks noChangeAspect="1" noChangeArrowheads="1"/>
            </p:cNvPicPr>
            <p:nvPr/>
          </p:nvPicPr>
          <p:blipFill rotWithShape="1">
            <a:blip r:embed="rId16"/>
            <a:srcRect l="23519"/>
            <a:stretch/>
          </p:blipFill>
          <p:spPr bwMode="auto">
            <a:xfrm>
              <a:off x="2328032" y="3845858"/>
              <a:ext cx="1397911" cy="103699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65371538-93D6-46B6-9486-B19558665C93}"/>
                </a:ext>
              </a:extLst>
            </p:cNvPr>
            <p:cNvGrpSpPr/>
            <p:nvPr/>
          </p:nvGrpSpPr>
          <p:grpSpPr>
            <a:xfrm>
              <a:off x="2382865" y="3581120"/>
              <a:ext cx="314325" cy="314325"/>
              <a:chOff x="605265" y="3560259"/>
              <a:chExt cx="314325" cy="314325"/>
            </a:xfrm>
          </p:grpSpPr>
          <p:sp>
            <p:nvSpPr>
              <p:cNvPr id="65" name="Oval 64">
                <a:extLst>
                  <a:ext uri="{FF2B5EF4-FFF2-40B4-BE49-F238E27FC236}">
                    <a16:creationId xmlns:a16="http://schemas.microsoft.com/office/drawing/2014/main" id="{745A23D6-9CF5-48CE-99FF-186803AD2617}"/>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9FC85BD-2623-439B-BB13-86F1EE92CDA5}"/>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66D63CD-DDEC-4E6F-97A9-FA205454F67E}"/>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5A2BBC40-880D-461F-B9BD-35E066706D6C}"/>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69" name="Group 68">
            <a:extLst>
              <a:ext uri="{FF2B5EF4-FFF2-40B4-BE49-F238E27FC236}">
                <a16:creationId xmlns:a16="http://schemas.microsoft.com/office/drawing/2014/main" id="{31EAA458-FE18-4FFE-8A25-ECAB72BC4F05}"/>
              </a:ext>
            </a:extLst>
          </p:cNvPr>
          <p:cNvGrpSpPr/>
          <p:nvPr/>
        </p:nvGrpSpPr>
        <p:grpSpPr>
          <a:xfrm>
            <a:off x="3765041" y="3071466"/>
            <a:ext cx="1474178" cy="1476255"/>
            <a:chOff x="2294279" y="3505199"/>
            <a:chExt cx="1474178" cy="1476255"/>
          </a:xfrm>
        </p:grpSpPr>
        <p:sp>
          <p:nvSpPr>
            <p:cNvPr id="70" name="Google Shape;79;p14">
              <a:extLst>
                <a:ext uri="{FF2B5EF4-FFF2-40B4-BE49-F238E27FC236}">
                  <a16:creationId xmlns:a16="http://schemas.microsoft.com/office/drawing/2014/main" id="{9AFACB06-9AC4-4161-AC24-9B85D5C0098A}"/>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71" name="Picture 2">
              <a:extLst>
                <a:ext uri="{FF2B5EF4-FFF2-40B4-BE49-F238E27FC236}">
                  <a16:creationId xmlns:a16="http://schemas.microsoft.com/office/drawing/2014/main" id="{17EF4FBF-7C14-49DB-B9C5-F329CBA6C280}"/>
                </a:ext>
              </a:extLst>
            </p:cNvPr>
            <p:cNvPicPr>
              <a:picLocks noChangeAspect="1" noChangeArrowheads="1"/>
            </p:cNvPicPr>
            <p:nvPr/>
          </p:nvPicPr>
          <p:blipFill>
            <a:blip r:embed="rId17"/>
            <a:stretch>
              <a:fillRect/>
            </a:stretch>
          </p:blipFill>
          <p:spPr bwMode="auto">
            <a:xfrm>
              <a:off x="2497248" y="3775538"/>
              <a:ext cx="1118559" cy="1118559"/>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E09F4763-7EC5-4F0C-8AD7-54C0A64AB20A}"/>
                </a:ext>
              </a:extLst>
            </p:cNvPr>
            <p:cNvGrpSpPr/>
            <p:nvPr/>
          </p:nvGrpSpPr>
          <p:grpSpPr>
            <a:xfrm>
              <a:off x="2382865" y="3581120"/>
              <a:ext cx="314325" cy="314325"/>
              <a:chOff x="605265" y="3560259"/>
              <a:chExt cx="314325" cy="314325"/>
            </a:xfrm>
          </p:grpSpPr>
          <p:sp>
            <p:nvSpPr>
              <p:cNvPr id="73" name="Oval 72">
                <a:extLst>
                  <a:ext uri="{FF2B5EF4-FFF2-40B4-BE49-F238E27FC236}">
                    <a16:creationId xmlns:a16="http://schemas.microsoft.com/office/drawing/2014/main" id="{E786F3EF-CFD0-42CB-889B-C1531D0DEBB2}"/>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8D2A99D-FEC3-44C7-A4E8-3EF204E3B0E8}"/>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6B38FCE-F870-45F8-82D6-3AA8EAC892D1}"/>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a:extLst>
                  <a:ext uri="{FF2B5EF4-FFF2-40B4-BE49-F238E27FC236}">
                    <a16:creationId xmlns:a16="http://schemas.microsoft.com/office/drawing/2014/main" id="{AF755211-EFFF-4B2D-A8F4-E3927E43509D}"/>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pic>
        <p:nvPicPr>
          <p:cNvPr id="41" name="slide 3 intro take 2 -editted part 1">
            <a:hlinkClick r:id="" action="ppaction://media"/>
            <a:extLst>
              <a:ext uri="{FF2B5EF4-FFF2-40B4-BE49-F238E27FC236}">
                <a16:creationId xmlns:a16="http://schemas.microsoft.com/office/drawing/2014/main" id="{47C85750-C591-497C-A53C-DAC2229BB56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22489" y="1707160"/>
            <a:ext cx="609600" cy="609600"/>
          </a:xfrm>
          <a:prstGeom prst="rect">
            <a:avLst/>
          </a:prstGeom>
        </p:spPr>
      </p:pic>
      <p:pic>
        <p:nvPicPr>
          <p:cNvPr id="42" name="slide 3 intro take 2 -editted part 2">
            <a:hlinkClick r:id="" action="ppaction://media"/>
            <a:extLst>
              <a:ext uri="{FF2B5EF4-FFF2-40B4-BE49-F238E27FC236}">
                <a16:creationId xmlns:a16="http://schemas.microsoft.com/office/drawing/2014/main" id="{8B91A5DF-B68C-4734-AC6B-BA358AC17C0C}"/>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4267200" y="2266950"/>
            <a:ext cx="609600" cy="609600"/>
          </a:xfrm>
          <a:prstGeom prst="rect">
            <a:avLst/>
          </a:prstGeom>
        </p:spPr>
      </p:pic>
      <p:grpSp>
        <p:nvGrpSpPr>
          <p:cNvPr id="79" name="Group 78">
            <a:extLst>
              <a:ext uri="{FF2B5EF4-FFF2-40B4-BE49-F238E27FC236}">
                <a16:creationId xmlns:a16="http://schemas.microsoft.com/office/drawing/2014/main" id="{98C1FF57-352B-432E-A28F-ACFECB49187D}"/>
              </a:ext>
            </a:extLst>
          </p:cNvPr>
          <p:cNvGrpSpPr/>
          <p:nvPr/>
        </p:nvGrpSpPr>
        <p:grpSpPr>
          <a:xfrm>
            <a:off x="5342872" y="3071466"/>
            <a:ext cx="1474178" cy="1476255"/>
            <a:chOff x="2294279" y="3505199"/>
            <a:chExt cx="1474178" cy="1476255"/>
          </a:xfrm>
        </p:grpSpPr>
        <p:sp>
          <p:nvSpPr>
            <p:cNvPr id="80" name="Google Shape;79;p14">
              <a:extLst>
                <a:ext uri="{FF2B5EF4-FFF2-40B4-BE49-F238E27FC236}">
                  <a16:creationId xmlns:a16="http://schemas.microsoft.com/office/drawing/2014/main" id="{B7B8D8C5-0AD9-4793-9F49-EC5B56DE2C3A}"/>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81" name="Picture 2">
              <a:extLst>
                <a:ext uri="{FF2B5EF4-FFF2-40B4-BE49-F238E27FC236}">
                  <a16:creationId xmlns:a16="http://schemas.microsoft.com/office/drawing/2014/main" id="{C3A663D8-552B-4EE3-998C-9260A8FF6BAC}"/>
                </a:ext>
              </a:extLst>
            </p:cNvPr>
            <p:cNvPicPr>
              <a:picLocks noChangeAspect="1" noChangeArrowheads="1"/>
            </p:cNvPicPr>
            <p:nvPr/>
          </p:nvPicPr>
          <p:blipFill rotWithShape="1">
            <a:blip r:embed="rId18"/>
            <a:srcRect l="22361" r="21437"/>
            <a:stretch/>
          </p:blipFill>
          <p:spPr bwMode="auto">
            <a:xfrm>
              <a:off x="2339042" y="3912777"/>
              <a:ext cx="1377455" cy="98131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16C2A496-46C4-42C5-81F5-4EBF1814B972}"/>
                </a:ext>
              </a:extLst>
            </p:cNvPr>
            <p:cNvGrpSpPr/>
            <p:nvPr/>
          </p:nvGrpSpPr>
          <p:grpSpPr>
            <a:xfrm>
              <a:off x="2382865" y="3581120"/>
              <a:ext cx="314325" cy="314325"/>
              <a:chOff x="605265" y="3560259"/>
              <a:chExt cx="314325" cy="314325"/>
            </a:xfrm>
          </p:grpSpPr>
          <p:sp>
            <p:nvSpPr>
              <p:cNvPr id="83" name="Oval 82">
                <a:extLst>
                  <a:ext uri="{FF2B5EF4-FFF2-40B4-BE49-F238E27FC236}">
                    <a16:creationId xmlns:a16="http://schemas.microsoft.com/office/drawing/2014/main" id="{5E0BA1F5-8776-4BA2-8BA1-0C9BF2D7736E}"/>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C25DD20-C8B8-495D-A694-A98DB99F3AAC}"/>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240728E-00D7-480A-B23C-A1A616EAB3B8}"/>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986C7DA-BBB7-4650-B613-D1E26F87C886}"/>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grpSp>
        <p:nvGrpSpPr>
          <p:cNvPr id="87" name="Group 86">
            <a:extLst>
              <a:ext uri="{FF2B5EF4-FFF2-40B4-BE49-F238E27FC236}">
                <a16:creationId xmlns:a16="http://schemas.microsoft.com/office/drawing/2014/main" id="{B199F9F5-D08A-48CF-8CA9-0F650CDAAD69}"/>
              </a:ext>
            </a:extLst>
          </p:cNvPr>
          <p:cNvGrpSpPr/>
          <p:nvPr/>
        </p:nvGrpSpPr>
        <p:grpSpPr>
          <a:xfrm>
            <a:off x="6906317" y="3071466"/>
            <a:ext cx="1474178" cy="1476255"/>
            <a:chOff x="2294279" y="3505199"/>
            <a:chExt cx="1474178" cy="1476255"/>
          </a:xfrm>
        </p:grpSpPr>
        <p:sp>
          <p:nvSpPr>
            <p:cNvPr id="88" name="Google Shape;79;p14">
              <a:extLst>
                <a:ext uri="{FF2B5EF4-FFF2-40B4-BE49-F238E27FC236}">
                  <a16:creationId xmlns:a16="http://schemas.microsoft.com/office/drawing/2014/main" id="{F4544275-09E8-4C0F-B020-6E79B59A3844}"/>
                </a:ext>
              </a:extLst>
            </p:cNvPr>
            <p:cNvSpPr/>
            <p:nvPr/>
          </p:nvSpPr>
          <p:spPr>
            <a:xfrm>
              <a:off x="2294279" y="3505199"/>
              <a:ext cx="1474178" cy="1476255"/>
            </a:xfrm>
            <a:prstGeom prst="roundRect">
              <a:avLst>
                <a:gd name="adj" fmla="val 8531"/>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FF"/>
                </a:solidFill>
                <a:latin typeface="Roboto"/>
                <a:ea typeface="Roboto"/>
                <a:cs typeface="Roboto"/>
                <a:sym typeface="Roboto"/>
              </a:endParaRPr>
            </a:p>
          </p:txBody>
        </p:sp>
        <p:pic>
          <p:nvPicPr>
            <p:cNvPr id="89" name="Picture 2">
              <a:extLst>
                <a:ext uri="{FF2B5EF4-FFF2-40B4-BE49-F238E27FC236}">
                  <a16:creationId xmlns:a16="http://schemas.microsoft.com/office/drawing/2014/main" id="{DB4D77D2-103D-4C46-978F-A6AD2E5C7BC2}"/>
                </a:ext>
              </a:extLst>
            </p:cNvPr>
            <p:cNvPicPr>
              <a:picLocks noChangeAspect="1" noChangeArrowheads="1"/>
            </p:cNvPicPr>
            <p:nvPr/>
          </p:nvPicPr>
          <p:blipFill rotWithShape="1">
            <a:blip r:embed="rId19"/>
            <a:srcRect l="19574"/>
            <a:stretch/>
          </p:blipFill>
          <p:spPr bwMode="auto">
            <a:xfrm>
              <a:off x="2315311" y="3912777"/>
              <a:ext cx="1422900" cy="97008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C65E6A06-F118-4033-A198-D3F0D6E06CDA}"/>
                </a:ext>
              </a:extLst>
            </p:cNvPr>
            <p:cNvGrpSpPr/>
            <p:nvPr/>
          </p:nvGrpSpPr>
          <p:grpSpPr>
            <a:xfrm>
              <a:off x="2382865" y="3581120"/>
              <a:ext cx="314325" cy="314325"/>
              <a:chOff x="605265" y="3560259"/>
              <a:chExt cx="314325" cy="314325"/>
            </a:xfrm>
          </p:grpSpPr>
          <p:sp>
            <p:nvSpPr>
              <p:cNvPr id="91" name="Oval 90">
                <a:extLst>
                  <a:ext uri="{FF2B5EF4-FFF2-40B4-BE49-F238E27FC236}">
                    <a16:creationId xmlns:a16="http://schemas.microsoft.com/office/drawing/2014/main" id="{99794891-A482-439F-B033-84138C1DD10C}"/>
                  </a:ext>
                </a:extLst>
              </p:cNvPr>
              <p:cNvSpPr/>
              <p:nvPr/>
            </p:nvSpPr>
            <p:spPr>
              <a:xfrm>
                <a:off x="605265" y="3560259"/>
                <a:ext cx="314325" cy="31432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A97AAA3-D26B-446A-B046-D331BF062850}"/>
                  </a:ext>
                </a:extLst>
              </p:cNvPr>
              <p:cNvSpPr/>
              <p:nvPr/>
            </p:nvSpPr>
            <p:spPr>
              <a:xfrm>
                <a:off x="690563"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855088D-BCEC-4B6C-936E-E99B75074E26}"/>
                  </a:ext>
                </a:extLst>
              </p:cNvPr>
              <p:cNvSpPr/>
              <p:nvPr/>
            </p:nvSpPr>
            <p:spPr>
              <a:xfrm>
                <a:off x="788965" y="3653758"/>
                <a:ext cx="45719" cy="457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8E873121-65B7-4436-BAD1-FD6D44045367}"/>
                  </a:ext>
                </a:extLst>
              </p:cNvPr>
              <p:cNvSpPr/>
              <p:nvPr/>
            </p:nvSpPr>
            <p:spPr>
              <a:xfrm flipV="1">
                <a:off x="686946" y="3754677"/>
                <a:ext cx="144121" cy="119907"/>
              </a:xfrm>
              <a:prstGeom prst="arc">
                <a:avLst>
                  <a:gd name="adj1" fmla="val 594373"/>
                  <a:gd name="adj2" fmla="val 10079055"/>
                </a:avLst>
              </a:prstGeom>
              <a:solidFill>
                <a:schemeClr val="bg1"/>
              </a:solidFill>
              <a:ln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178115887"/>
      </p:ext>
    </p:extLst>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01" fill="hold"/>
                                        <p:tgtEl>
                                          <p:spTgt spid="41"/>
                                        </p:tgtEl>
                                      </p:cBhvr>
                                    </p:cmd>
                                  </p:childTnLst>
                                </p:cTn>
                              </p:par>
                              <p:par>
                                <p:cTn id="7" presetID="10" presetClass="entr" presetSubtype="0" fill="hold" grpId="0" nodeType="withEffect">
                                  <p:stCondLst>
                                    <p:cond delay="125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29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95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110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150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1900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230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xit" presetSubtype="0" fill="hold" nodeType="withEffect">
                                  <p:stCondLst>
                                    <p:cond delay="3200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nodeType="withEffect">
                                  <p:stCondLst>
                                    <p:cond delay="3200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0" presetClass="exit" presetSubtype="0" fill="hold" nodeType="withEffect">
                                  <p:stCondLst>
                                    <p:cond delay="3200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xit" presetSubtype="0" fill="hold" nodeType="withEffect">
                                  <p:stCondLst>
                                    <p:cond delay="3200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32000"/>
                                  </p:stCondLst>
                                  <p:childTnLst>
                                    <p:animEffect transition="out" filter="fade">
                                      <p:cBhvr>
                                        <p:cTn id="41" dur="500"/>
                                        <p:tgtEl>
                                          <p:spTgt spid="44"/>
                                        </p:tgtEl>
                                      </p:cBhvr>
                                    </p:animEffect>
                                    <p:set>
                                      <p:cBhvr>
                                        <p:cTn id="42" dur="1" fill="hold">
                                          <p:stCondLst>
                                            <p:cond delay="499"/>
                                          </p:stCondLst>
                                        </p:cTn>
                                        <p:tgtEl>
                                          <p:spTgt spid="44"/>
                                        </p:tgtEl>
                                        <p:attrNameLst>
                                          <p:attrName>style.visibility</p:attrName>
                                        </p:attrNameLst>
                                      </p:cBhvr>
                                      <p:to>
                                        <p:strVal val="hidden"/>
                                      </p:to>
                                    </p:set>
                                  </p:childTnLst>
                                </p:cTn>
                              </p:par>
                              <p:par>
                                <p:cTn id="43" presetID="10" presetClass="entr" presetSubtype="0" fill="hold" nodeType="withEffect">
                                  <p:stCondLst>
                                    <p:cond delay="3200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nodeType="withEffect">
                                  <p:stCondLst>
                                    <p:cond delay="500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childTnLst>
                          </p:cTn>
                        </p:par>
                        <p:par>
                          <p:cTn id="49" fill="hold">
                            <p:stCondLst>
                              <p:cond delay="58801"/>
                            </p:stCondLst>
                            <p:childTnLst>
                              <p:par>
                                <p:cTn id="50" presetID="1" presetClass="mediacall" presetSubtype="0" fill="hold" nodeType="afterEffect">
                                  <p:stCondLst>
                                    <p:cond delay="0"/>
                                  </p:stCondLst>
                                  <p:childTnLst>
                                    <p:cmd type="call" cmd="playFrom(0.0)">
                                      <p:cBhvr>
                                        <p:cTn id="51" dur="33044" fill="hold"/>
                                        <p:tgtEl>
                                          <p:spTgt spid="42"/>
                                        </p:tgtEl>
                                      </p:cBhvr>
                                    </p:cmd>
                                  </p:childTnLst>
                                </p:cTn>
                              </p:par>
                              <p:par>
                                <p:cTn id="52" presetID="10" presetClass="entr" presetSubtype="0" fill="hold" nodeType="withEffect">
                                  <p:stCondLst>
                                    <p:cond delay="850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par>
                                <p:cTn id="55" presetID="10" presetClass="entr" presetSubtype="0" fill="hold" nodeType="withEffect">
                                  <p:stCondLst>
                                    <p:cond delay="2000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par>
                                <p:cTn id="58" presetID="10" presetClass="entr" presetSubtype="0" fill="hold" nodeType="withEffect">
                                  <p:stCondLst>
                                    <p:cond delay="30000"/>
                                  </p:stCondLst>
                                  <p:childTnLst>
                                    <p:set>
                                      <p:cBhvr>
                                        <p:cTn id="59" dur="1" fill="hold">
                                          <p:stCondLst>
                                            <p:cond delay="0"/>
                                          </p:stCondLst>
                                        </p:cTn>
                                        <p:tgtEl>
                                          <p:spTgt spid="87"/>
                                        </p:tgtEl>
                                        <p:attrNameLst>
                                          <p:attrName>style.visibility</p:attrName>
                                        </p:attrNameLst>
                                      </p:cBhvr>
                                      <p:to>
                                        <p:strVal val="visible"/>
                                      </p:to>
                                    </p:set>
                                    <p:animEffect transition="in" filter="fade">
                                      <p:cBhvr>
                                        <p:cTn id="6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1" fill="hold" display="0">
                  <p:stCondLst>
                    <p:cond delay="indefinite"/>
                  </p:stCondLst>
                  <p:endCondLst>
                    <p:cond evt="onStopAudio" delay="0">
                      <p:tgtEl>
                        <p:sldTgt/>
                      </p:tgtEl>
                    </p:cond>
                  </p:endCondLst>
                </p:cTn>
                <p:tgtEl>
                  <p:spTgt spid="4"/>
                </p:tgtEl>
              </p:cMediaNode>
            </p:audio>
            <p:audio>
              <p:cMediaNode vol="80000" showWhenStopped="0">
                <p:cTn id="62" fill="hold" display="0">
                  <p:stCondLst>
                    <p:cond delay="indefinite"/>
                  </p:stCondLst>
                  <p:endCondLst>
                    <p:cond evt="onStopAudio" delay="0">
                      <p:tgtEl>
                        <p:sldTgt/>
                      </p:tgtEl>
                    </p:cond>
                  </p:endCondLst>
                </p:cTn>
                <p:tgtEl>
                  <p:spTgt spid="41"/>
                </p:tgtEl>
              </p:cMediaNode>
            </p:audio>
            <p:audio>
              <p:cMediaNode vol="80000" showWhenStopped="0">
                <p:cTn id="63" fill="hold" display="0">
                  <p:stCondLst>
                    <p:cond delay="indefinite"/>
                  </p:stCondLst>
                  <p:endCondLst>
                    <p:cond evt="onStopAudio" delay="0">
                      <p:tgtEl>
                        <p:sldTgt/>
                      </p:tgtEl>
                    </p:cond>
                  </p:endCondLst>
                </p:cTn>
                <p:tgtEl>
                  <p:spTgt spid="42"/>
                </p:tgtEl>
              </p:cMediaNode>
            </p:audio>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pSp>
        <p:nvGrpSpPr>
          <p:cNvPr id="74" name="Google Shape;74;p14"/>
          <p:cNvGrpSpPr/>
          <p:nvPr/>
        </p:nvGrpSpPr>
        <p:grpSpPr>
          <a:xfrm>
            <a:off x="4645175" y="1676775"/>
            <a:ext cx="4240775" cy="2639100"/>
            <a:chOff x="4645175" y="1676775"/>
            <a:chExt cx="4240775" cy="2639100"/>
          </a:xfrm>
        </p:grpSpPr>
        <p:sp>
          <p:nvSpPr>
            <p:cNvPr id="75" name="Google Shape;75;p14"/>
            <p:cNvSpPr/>
            <p:nvPr/>
          </p:nvSpPr>
          <p:spPr>
            <a:xfrm>
              <a:off x="5129350" y="1676775"/>
              <a:ext cx="3756600" cy="2639100"/>
            </a:xfrm>
            <a:prstGeom prst="roundRect">
              <a:avLst>
                <a:gd name="adj" fmla="val 10454"/>
              </a:avLst>
            </a:prstGeom>
            <a:noFill/>
            <a:ln w="28575" cap="flat" cmpd="sng">
              <a:solidFill>
                <a:srgbClr val="B7B7B7"/>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645175" y="2459000"/>
              <a:ext cx="973800" cy="1075500"/>
            </a:xfrm>
            <a:prstGeom prst="foldedCorner">
              <a:avLst>
                <a:gd name="adj" fmla="val 16667"/>
              </a:avLst>
            </a:prstGeom>
            <a:solidFill>
              <a:srgbClr val="CCCCCC"/>
            </a:solidFill>
            <a:ln>
              <a:noFill/>
            </a:ln>
          </p:spPr>
          <p:txBody>
            <a:bodyPr spcFirstLastPara="1" wrap="square" lIns="27425" tIns="91425" rIns="27425" bIns="91425" anchor="ctr" anchorCtr="0">
              <a:noAutofit/>
            </a:bodyPr>
            <a:lstStyle/>
            <a:p>
              <a:pPr marL="0" lvl="0" indent="0" algn="l" rtl="0">
                <a:spcBef>
                  <a:spcPts val="0"/>
                </a:spcBef>
                <a:spcAft>
                  <a:spcPts val="0"/>
                </a:spcAft>
                <a:buNone/>
              </a:pPr>
              <a:r>
                <a:rPr lang="en" sz="400" dirty="0">
                  <a:latin typeface="Roboto Mono Medium"/>
                  <a:ea typeface="Roboto Mono Medium"/>
                  <a:cs typeface="Roboto Mono Medium"/>
                  <a:sym typeface="Roboto Mono Medium"/>
                </a:rPr>
                <a:t>[</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“type”: “compute”,</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“image”: “projects/…”,</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“cpus”: “4”,</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“mem”: “4GB”,</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“region”: “us-east”,</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“zone”: “a”</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“type”: “network”,</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“config”: “dhcp”,</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“cidr”: 10.0.0.0/128”,</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  }</a:t>
              </a:r>
              <a:endParaRPr sz="400" dirty="0">
                <a:latin typeface="Roboto Mono Medium"/>
                <a:ea typeface="Roboto Mono Medium"/>
                <a:cs typeface="Roboto Mono Medium"/>
                <a:sym typeface="Roboto Mono Medium"/>
              </a:endParaRPr>
            </a:p>
            <a:p>
              <a:pPr marL="0" lvl="0" indent="0" algn="l" rtl="0">
                <a:spcBef>
                  <a:spcPts val="0"/>
                </a:spcBef>
                <a:spcAft>
                  <a:spcPts val="0"/>
                </a:spcAft>
                <a:buNone/>
              </a:pPr>
              <a:r>
                <a:rPr lang="en" sz="400" dirty="0">
                  <a:latin typeface="Roboto Mono Medium"/>
                  <a:ea typeface="Roboto Mono Medium"/>
                  <a:cs typeface="Roboto Mono Medium"/>
                  <a:sym typeface="Roboto Mono Medium"/>
                </a:rPr>
                <a:t>]</a:t>
              </a:r>
              <a:endParaRPr sz="400" dirty="0">
                <a:latin typeface="Roboto Mono Medium"/>
                <a:ea typeface="Roboto Mono Medium"/>
                <a:cs typeface="Roboto Mono Medium"/>
                <a:sym typeface="Roboto Mono Medium"/>
              </a:endParaRPr>
            </a:p>
          </p:txBody>
        </p:sp>
      </p:grpSp>
      <p:sp>
        <p:nvSpPr>
          <p:cNvPr id="77" name="Google Shape;77;p14"/>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IaC Overview</a:t>
            </a:r>
            <a:endParaRPr dirty="0"/>
          </a:p>
        </p:txBody>
      </p:sp>
      <p:sp>
        <p:nvSpPr>
          <p:cNvPr id="78" name="Google Shape;78;p14"/>
          <p:cNvSpPr txBox="1">
            <a:spLocks noGrp="1"/>
          </p:cNvSpPr>
          <p:nvPr>
            <p:ph type="body" idx="1"/>
          </p:nvPr>
        </p:nvSpPr>
        <p:spPr>
          <a:xfrm>
            <a:off x="471900" y="1516425"/>
            <a:ext cx="4100100" cy="311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Infrastructure as Code </a:t>
            </a:r>
            <a:r>
              <a:rPr lang="en" dirty="0"/>
              <a:t>(IaC) refers to:</a:t>
            </a:r>
            <a:endParaRPr dirty="0"/>
          </a:p>
        </p:txBody>
      </p:sp>
      <p:sp>
        <p:nvSpPr>
          <p:cNvPr id="79" name="Google Shape;79;p14"/>
          <p:cNvSpPr/>
          <p:nvPr/>
        </p:nvSpPr>
        <p:spPr>
          <a:xfrm>
            <a:off x="471900" y="1999125"/>
            <a:ext cx="4027800" cy="969300"/>
          </a:xfrm>
          <a:prstGeom prst="roundRect">
            <a:avLst>
              <a:gd name="adj" fmla="val 16667"/>
            </a:avLst>
          </a:prstGeom>
          <a:solidFill>
            <a:srgbClr val="62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Describing infrastructure through the use of machine-readable files</a:t>
            </a:r>
            <a:endParaRPr sz="1800" dirty="0">
              <a:solidFill>
                <a:srgbClr val="FFFFFF"/>
              </a:solidFill>
              <a:latin typeface="Roboto"/>
              <a:ea typeface="Roboto"/>
              <a:cs typeface="Roboto"/>
              <a:sym typeface="Roboto"/>
            </a:endParaRPr>
          </a:p>
        </p:txBody>
      </p:sp>
      <p:sp>
        <p:nvSpPr>
          <p:cNvPr id="80" name="Google Shape;80;p14"/>
          <p:cNvSpPr/>
          <p:nvPr/>
        </p:nvSpPr>
        <p:spPr>
          <a:xfrm>
            <a:off x="471900" y="3053300"/>
            <a:ext cx="4027800" cy="969300"/>
          </a:xfrm>
          <a:prstGeom prst="roundRect">
            <a:avLst>
              <a:gd name="adj" fmla="val 16667"/>
            </a:avLst>
          </a:prstGeom>
          <a:solidFill>
            <a:srgbClr val="622D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dirty="0">
                <a:solidFill>
                  <a:srgbClr val="FFFFFF"/>
                </a:solidFill>
                <a:latin typeface="Roboto"/>
                <a:ea typeface="Roboto"/>
                <a:cs typeface="Roboto"/>
                <a:sym typeface="Roboto"/>
              </a:rPr>
              <a:t>Delegating management to systems that read and act on these files</a:t>
            </a:r>
            <a:endParaRPr sz="1800" dirty="0">
              <a:solidFill>
                <a:srgbClr val="FFFFFF"/>
              </a:solidFill>
              <a:latin typeface="Roboto"/>
              <a:ea typeface="Roboto"/>
              <a:cs typeface="Roboto"/>
              <a:sym typeface="Roboto"/>
            </a:endParaRPr>
          </a:p>
        </p:txBody>
      </p:sp>
      <p:grpSp>
        <p:nvGrpSpPr>
          <p:cNvPr id="81" name="Google Shape;81;p14"/>
          <p:cNvGrpSpPr/>
          <p:nvPr/>
        </p:nvGrpSpPr>
        <p:grpSpPr>
          <a:xfrm>
            <a:off x="5764439" y="1832724"/>
            <a:ext cx="1323100" cy="901428"/>
            <a:chOff x="5764439" y="1832724"/>
            <a:chExt cx="1323100" cy="901428"/>
          </a:xfrm>
        </p:grpSpPr>
        <p:grpSp>
          <p:nvGrpSpPr>
            <p:cNvPr id="82" name="Google Shape;82;p14"/>
            <p:cNvGrpSpPr/>
            <p:nvPr/>
          </p:nvGrpSpPr>
          <p:grpSpPr>
            <a:xfrm>
              <a:off x="6584710" y="1832724"/>
              <a:ext cx="502830" cy="901428"/>
              <a:chOff x="2285225" y="3072525"/>
              <a:chExt cx="683100" cy="1224600"/>
            </a:xfrm>
          </p:grpSpPr>
          <p:sp>
            <p:nvSpPr>
              <p:cNvPr id="83" name="Google Shape;83;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 name="Google Shape;84;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4"/>
            <p:cNvGrpSpPr/>
            <p:nvPr/>
          </p:nvGrpSpPr>
          <p:grpSpPr>
            <a:xfrm>
              <a:off x="5764439" y="1898863"/>
              <a:ext cx="973860" cy="835289"/>
              <a:chOff x="834850" y="3162500"/>
              <a:chExt cx="1323000" cy="1134750"/>
            </a:xfrm>
          </p:grpSpPr>
          <p:sp>
            <p:nvSpPr>
              <p:cNvPr id="90" name="Google Shape;90;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 name="Google Shape;94;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95" name="Google Shape;95;p14"/>
          <p:cNvGrpSpPr/>
          <p:nvPr/>
        </p:nvGrpSpPr>
        <p:grpSpPr>
          <a:xfrm>
            <a:off x="7370889" y="1832724"/>
            <a:ext cx="1323100" cy="901428"/>
            <a:chOff x="7370889" y="1832724"/>
            <a:chExt cx="1323100" cy="901428"/>
          </a:xfrm>
        </p:grpSpPr>
        <p:grpSp>
          <p:nvGrpSpPr>
            <p:cNvPr id="96" name="Google Shape;96;p14"/>
            <p:cNvGrpSpPr/>
            <p:nvPr/>
          </p:nvGrpSpPr>
          <p:grpSpPr>
            <a:xfrm>
              <a:off x="8191160" y="1832724"/>
              <a:ext cx="502830" cy="901428"/>
              <a:chOff x="2285225" y="3072525"/>
              <a:chExt cx="683100" cy="1224600"/>
            </a:xfrm>
          </p:grpSpPr>
          <p:sp>
            <p:nvSpPr>
              <p:cNvPr id="97" name="Google Shape;97;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4"/>
            <p:cNvGrpSpPr/>
            <p:nvPr/>
          </p:nvGrpSpPr>
          <p:grpSpPr>
            <a:xfrm>
              <a:off x="7370889" y="1898863"/>
              <a:ext cx="973860" cy="835289"/>
              <a:chOff x="834850" y="3162500"/>
              <a:chExt cx="1323000" cy="1134750"/>
            </a:xfrm>
          </p:grpSpPr>
          <p:sp>
            <p:nvSpPr>
              <p:cNvPr id="104" name="Google Shape;104;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 name="Google Shape;108;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09" name="Google Shape;109;p14"/>
          <p:cNvGrpSpPr/>
          <p:nvPr/>
        </p:nvGrpSpPr>
        <p:grpSpPr>
          <a:xfrm>
            <a:off x="5764439" y="3228737"/>
            <a:ext cx="1323100" cy="901428"/>
            <a:chOff x="5764439" y="3228737"/>
            <a:chExt cx="1323100" cy="901428"/>
          </a:xfrm>
        </p:grpSpPr>
        <p:grpSp>
          <p:nvGrpSpPr>
            <p:cNvPr id="110" name="Google Shape;110;p14"/>
            <p:cNvGrpSpPr/>
            <p:nvPr/>
          </p:nvGrpSpPr>
          <p:grpSpPr>
            <a:xfrm>
              <a:off x="6584710" y="3228737"/>
              <a:ext cx="502830" cy="901428"/>
              <a:chOff x="2285225" y="3072525"/>
              <a:chExt cx="683100" cy="1224600"/>
            </a:xfrm>
          </p:grpSpPr>
          <p:sp>
            <p:nvSpPr>
              <p:cNvPr id="111" name="Google Shape;111;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 name="Google Shape;112;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4"/>
            <p:cNvGrpSpPr/>
            <p:nvPr/>
          </p:nvGrpSpPr>
          <p:grpSpPr>
            <a:xfrm>
              <a:off x="5764439" y="3294875"/>
              <a:ext cx="973860" cy="835289"/>
              <a:chOff x="834850" y="3162500"/>
              <a:chExt cx="1323000" cy="1134750"/>
            </a:xfrm>
          </p:grpSpPr>
          <p:sp>
            <p:nvSpPr>
              <p:cNvPr id="118" name="Google Shape;118;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 name="Google Shape;122;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23" name="Google Shape;123;p14"/>
          <p:cNvGrpSpPr/>
          <p:nvPr/>
        </p:nvGrpSpPr>
        <p:grpSpPr>
          <a:xfrm>
            <a:off x="7370889" y="3228737"/>
            <a:ext cx="1323100" cy="901428"/>
            <a:chOff x="7370889" y="3228737"/>
            <a:chExt cx="1323100" cy="901428"/>
          </a:xfrm>
        </p:grpSpPr>
        <p:grpSp>
          <p:nvGrpSpPr>
            <p:cNvPr id="124" name="Google Shape;124;p14"/>
            <p:cNvGrpSpPr/>
            <p:nvPr/>
          </p:nvGrpSpPr>
          <p:grpSpPr>
            <a:xfrm>
              <a:off x="8191160" y="3228737"/>
              <a:ext cx="502830" cy="901428"/>
              <a:chOff x="2285225" y="3072525"/>
              <a:chExt cx="683100" cy="1224600"/>
            </a:xfrm>
          </p:grpSpPr>
          <p:sp>
            <p:nvSpPr>
              <p:cNvPr id="125" name="Google Shape;125;p14"/>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14"/>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4"/>
            <p:cNvGrpSpPr/>
            <p:nvPr/>
          </p:nvGrpSpPr>
          <p:grpSpPr>
            <a:xfrm>
              <a:off x="7370889" y="3294875"/>
              <a:ext cx="973860" cy="835289"/>
              <a:chOff x="834850" y="3162500"/>
              <a:chExt cx="1323000" cy="1134750"/>
            </a:xfrm>
          </p:grpSpPr>
          <p:sp>
            <p:nvSpPr>
              <p:cNvPr id="132" name="Google Shape;132;p14"/>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 name="Google Shape;136;p14"/>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4" name="Group 23">
            <a:extLst>
              <a:ext uri="{FF2B5EF4-FFF2-40B4-BE49-F238E27FC236}">
                <a16:creationId xmlns:a16="http://schemas.microsoft.com/office/drawing/2014/main" id="{1CBA3301-D136-4E75-B90C-0334AF6D59D4}"/>
              </a:ext>
            </a:extLst>
          </p:cNvPr>
          <p:cNvGrpSpPr/>
          <p:nvPr/>
        </p:nvGrpSpPr>
        <p:grpSpPr>
          <a:xfrm>
            <a:off x="6905986" y="2283438"/>
            <a:ext cx="1536590" cy="2415436"/>
            <a:chOff x="6905986" y="2283438"/>
            <a:chExt cx="1536590" cy="2415436"/>
          </a:xfrm>
        </p:grpSpPr>
        <p:pic>
          <p:nvPicPr>
            <p:cNvPr id="4" name="Picture 3">
              <a:extLst>
                <a:ext uri="{FF2B5EF4-FFF2-40B4-BE49-F238E27FC236}">
                  <a16:creationId xmlns:a16="http://schemas.microsoft.com/office/drawing/2014/main" id="{9EF0BB76-7B9F-4AC3-9B69-749EA5A6051D}"/>
                </a:ext>
              </a:extLst>
            </p:cNvPr>
            <p:cNvPicPr>
              <a:picLocks noChangeAspect="1"/>
            </p:cNvPicPr>
            <p:nvPr/>
          </p:nvPicPr>
          <p:blipFill>
            <a:blip r:embed="rId5"/>
            <a:stretch>
              <a:fillRect/>
            </a:stretch>
          </p:blipFill>
          <p:spPr>
            <a:xfrm>
              <a:off x="6905986" y="4217906"/>
              <a:ext cx="641291" cy="480968"/>
            </a:xfrm>
            <a:prstGeom prst="rect">
              <a:avLst/>
            </a:prstGeom>
          </p:spPr>
        </p:pic>
        <p:cxnSp>
          <p:nvCxnSpPr>
            <p:cNvPr id="70" name="Connector: Elbow 69">
              <a:extLst>
                <a:ext uri="{FF2B5EF4-FFF2-40B4-BE49-F238E27FC236}">
                  <a16:creationId xmlns:a16="http://schemas.microsoft.com/office/drawing/2014/main" id="{A26C72AB-85BF-4F32-84C6-45D9C007CA66}"/>
                </a:ext>
              </a:extLst>
            </p:cNvPr>
            <p:cNvCxnSpPr>
              <a:cxnSpLocks/>
              <a:stCxn id="83" idx="3"/>
              <a:endCxn id="4" idx="0"/>
            </p:cNvCxnSpPr>
            <p:nvPr/>
          </p:nvCxnSpPr>
          <p:spPr>
            <a:xfrm>
              <a:off x="7087540" y="2283438"/>
              <a:ext cx="139092" cy="1934468"/>
            </a:xfrm>
            <a:prstGeom prst="bentConnector2">
              <a:avLst/>
            </a:prstGeom>
            <a:ln w="25400">
              <a:solidFill>
                <a:srgbClr val="73737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C68C7B44-337C-47D0-9845-E05F2DF300F4}"/>
                </a:ext>
              </a:extLst>
            </p:cNvPr>
            <p:cNvCxnSpPr>
              <a:cxnSpLocks/>
              <a:stCxn id="4" idx="0"/>
              <a:endCxn id="111" idx="3"/>
            </p:cNvCxnSpPr>
            <p:nvPr/>
          </p:nvCxnSpPr>
          <p:spPr>
            <a:xfrm rot="16200000" flipV="1">
              <a:off x="6887859" y="3879133"/>
              <a:ext cx="538455" cy="139092"/>
            </a:xfrm>
            <a:prstGeom prst="bentConnector2">
              <a:avLst/>
            </a:prstGeom>
            <a:ln w="25400">
              <a:solidFill>
                <a:srgbClr val="73737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AC51414-CCEE-4294-933B-160B511D72BE}"/>
                </a:ext>
              </a:extLst>
            </p:cNvPr>
            <p:cNvCxnSpPr>
              <a:cxnSpLocks/>
              <a:stCxn id="97" idx="2"/>
              <a:endCxn id="14" idx="3"/>
            </p:cNvCxnSpPr>
            <p:nvPr/>
          </p:nvCxnSpPr>
          <p:spPr>
            <a:xfrm rot="5400000">
              <a:off x="7705976" y="2254809"/>
              <a:ext cx="257256" cy="1215943"/>
            </a:xfrm>
            <a:prstGeom prst="bentConnector2">
              <a:avLst/>
            </a:prstGeom>
            <a:ln w="25400">
              <a:solidFill>
                <a:srgbClr val="73737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01E60828-03EC-40D4-B291-8A37A087D254}"/>
                </a:ext>
              </a:extLst>
            </p:cNvPr>
            <p:cNvCxnSpPr>
              <a:cxnSpLocks/>
              <a:stCxn id="125" idx="0"/>
              <a:endCxn id="14" idx="3"/>
            </p:cNvCxnSpPr>
            <p:nvPr/>
          </p:nvCxnSpPr>
          <p:spPr>
            <a:xfrm rot="16200000" flipV="1">
              <a:off x="7715940" y="2502101"/>
              <a:ext cx="237329" cy="1215943"/>
            </a:xfrm>
            <a:prstGeom prst="bentConnector2">
              <a:avLst/>
            </a:prstGeom>
            <a:ln w="25400">
              <a:solidFill>
                <a:srgbClr val="737373"/>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7B407CC4-1D46-46D1-B854-A2F83120D20B}"/>
              </a:ext>
            </a:extLst>
          </p:cNvPr>
          <p:cNvSpPr/>
          <p:nvPr/>
        </p:nvSpPr>
        <p:spPr>
          <a:xfrm>
            <a:off x="6943283" y="2880000"/>
            <a:ext cx="283349" cy="222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slide 4 overview">
            <a:hlinkClick r:id="" action="ppaction://media"/>
            <a:extLst>
              <a:ext uri="{FF2B5EF4-FFF2-40B4-BE49-F238E27FC236}">
                <a16:creationId xmlns:a16="http://schemas.microsoft.com/office/drawing/2014/main" id="{F4E7657C-58F8-4A74-8547-372CE50692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17" fill="hold"/>
                                        <p:tgtEl>
                                          <p:spTgt spid="25"/>
                                        </p:tgtEl>
                                      </p:cBhvr>
                                    </p:cmd>
                                  </p:childTnLst>
                                </p:cTn>
                              </p:par>
                              <p:par>
                                <p:cTn id="7" presetID="10" presetClass="entr" presetSubtype="0" fill="hold" grpId="0" nodeType="withEffect">
                                  <p:stCondLst>
                                    <p:cond delay="5000"/>
                                  </p:stCondLst>
                                  <p:childTnLst>
                                    <p:set>
                                      <p:cBhvr>
                                        <p:cTn id="8" dur="1" fill="hold">
                                          <p:stCondLst>
                                            <p:cond delay="0"/>
                                          </p:stCondLst>
                                        </p:cTn>
                                        <p:tgtEl>
                                          <p:spTgt spid="79"/>
                                        </p:tgtEl>
                                        <p:attrNameLst>
                                          <p:attrName>style.visibility</p:attrName>
                                        </p:attrNameLst>
                                      </p:cBhvr>
                                      <p:to>
                                        <p:strVal val="visible"/>
                                      </p:to>
                                    </p:set>
                                    <p:animEffect transition="in" filter="fade">
                                      <p:cBhvr>
                                        <p:cTn id="9" dur="500"/>
                                        <p:tgtEl>
                                          <p:spTgt spid="79"/>
                                        </p:tgtEl>
                                      </p:cBhvr>
                                    </p:animEffect>
                                  </p:childTnLst>
                                </p:cTn>
                              </p:par>
                              <p:par>
                                <p:cTn id="10" presetID="10" presetClass="entr" presetSubtype="0" fill="hold" nodeType="withEffect">
                                  <p:stCondLst>
                                    <p:cond delay="105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10" presetClass="entr" presetSubtype="0" fill="hold" nodeType="withEffect">
                                  <p:stCondLst>
                                    <p:cond delay="1060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par>
                                <p:cTn id="16" presetID="10" presetClass="entr" presetSubtype="0" fill="hold" nodeType="withEffect">
                                  <p:stCondLst>
                                    <p:cond delay="1070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par>
                                <p:cTn id="19" presetID="10" presetClass="entr" presetSubtype="0" fill="hold" nodeType="withEffect">
                                  <p:stCondLst>
                                    <p:cond delay="1080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10" presetClass="entr" presetSubtype="0" fill="hold" nodeType="withEffect">
                                  <p:stCondLst>
                                    <p:cond delay="1300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2550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grpId="0" nodeType="withEffect">
                                  <p:stCondLst>
                                    <p:cond delay="2675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5"/>
                </p:tgtEl>
              </p:cMediaNode>
            </p:audio>
          </p:childTnLst>
        </p:cTn>
      </p:par>
    </p:tnLst>
    <p:bldLst>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7" name="Google Shape;77;p14"/>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Value of IaC</a:t>
            </a:r>
            <a:endParaRPr dirty="0"/>
          </a:p>
        </p:txBody>
      </p:sp>
      <p:sp>
        <p:nvSpPr>
          <p:cNvPr id="78" name="Google Shape;78;p14"/>
          <p:cNvSpPr txBox="1">
            <a:spLocks noGrp="1"/>
          </p:cNvSpPr>
          <p:nvPr>
            <p:ph type="body" idx="1"/>
          </p:nvPr>
        </p:nvSpPr>
        <p:spPr>
          <a:xfrm>
            <a:off x="471900" y="1516425"/>
            <a:ext cx="4100100" cy="311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Roboto" panose="020B0604020202020204" charset="0"/>
                <a:ea typeface="Roboto" panose="020B0604020202020204" charset="0"/>
              </a:rPr>
              <a:t>Benefits of employing IaC include:</a:t>
            </a:r>
            <a:endParaRPr dirty="0">
              <a:latin typeface="Roboto" panose="020B0604020202020204" charset="0"/>
              <a:ea typeface="Roboto" panose="020B0604020202020204" charset="0"/>
            </a:endParaRPr>
          </a:p>
        </p:txBody>
      </p:sp>
      <p:sp>
        <p:nvSpPr>
          <p:cNvPr id="79" name="Google Shape;79;p14"/>
          <p:cNvSpPr/>
          <p:nvPr/>
        </p:nvSpPr>
        <p:spPr>
          <a:xfrm>
            <a:off x="471900" y="1999124"/>
            <a:ext cx="4252500" cy="639997"/>
          </a:xfrm>
          <a:prstGeom prst="roundRect">
            <a:avLst>
              <a:gd name="adj" fmla="val 16667"/>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Roboto"/>
                <a:ea typeface="Roboto"/>
                <a:cs typeface="Roboto"/>
                <a:sym typeface="Roboto"/>
              </a:rPr>
              <a:t>Speed</a:t>
            </a:r>
            <a:endParaRPr sz="2000" dirty="0">
              <a:solidFill>
                <a:srgbClr val="FFFFFF"/>
              </a:solidFill>
              <a:latin typeface="Roboto"/>
              <a:ea typeface="Roboto"/>
              <a:cs typeface="Roboto"/>
              <a:sym typeface="Roboto"/>
            </a:endParaRPr>
          </a:p>
        </p:txBody>
      </p:sp>
      <p:sp>
        <p:nvSpPr>
          <p:cNvPr id="66" name="Google Shape;79;p14">
            <a:extLst>
              <a:ext uri="{FF2B5EF4-FFF2-40B4-BE49-F238E27FC236}">
                <a16:creationId xmlns:a16="http://schemas.microsoft.com/office/drawing/2014/main" id="{A79A1961-1311-446D-8BF8-3174ECC10F8C}"/>
              </a:ext>
            </a:extLst>
          </p:cNvPr>
          <p:cNvSpPr/>
          <p:nvPr/>
        </p:nvSpPr>
        <p:spPr>
          <a:xfrm>
            <a:off x="471900" y="3604518"/>
            <a:ext cx="4252500" cy="639996"/>
          </a:xfrm>
          <a:prstGeom prst="roundRect">
            <a:avLst>
              <a:gd name="adj" fmla="val 16667"/>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Roboto"/>
                <a:ea typeface="Roboto"/>
                <a:cs typeface="Roboto"/>
                <a:sym typeface="Roboto"/>
              </a:rPr>
              <a:t>Reduction of risk</a:t>
            </a:r>
            <a:endParaRPr sz="2000" dirty="0">
              <a:solidFill>
                <a:srgbClr val="FFFFFF"/>
              </a:solidFill>
              <a:latin typeface="Roboto"/>
              <a:ea typeface="Roboto"/>
              <a:cs typeface="Roboto"/>
              <a:sym typeface="Roboto"/>
            </a:endParaRPr>
          </a:p>
        </p:txBody>
      </p:sp>
      <p:grpSp>
        <p:nvGrpSpPr>
          <p:cNvPr id="7" name="Group 6">
            <a:extLst>
              <a:ext uri="{FF2B5EF4-FFF2-40B4-BE49-F238E27FC236}">
                <a16:creationId xmlns:a16="http://schemas.microsoft.com/office/drawing/2014/main" id="{2B460C6C-8AFE-4C83-A707-D1ECD18C39EC}"/>
              </a:ext>
            </a:extLst>
          </p:cNvPr>
          <p:cNvGrpSpPr/>
          <p:nvPr/>
        </p:nvGrpSpPr>
        <p:grpSpPr>
          <a:xfrm>
            <a:off x="6107320" y="1999123"/>
            <a:ext cx="2564780" cy="1055265"/>
            <a:chOff x="5159298" y="1999123"/>
            <a:chExt cx="2564780" cy="1055265"/>
          </a:xfrm>
        </p:grpSpPr>
        <p:sp>
          <p:nvSpPr>
            <p:cNvPr id="67" name="Google Shape;79;p14">
              <a:extLst>
                <a:ext uri="{FF2B5EF4-FFF2-40B4-BE49-F238E27FC236}">
                  <a16:creationId xmlns:a16="http://schemas.microsoft.com/office/drawing/2014/main" id="{E3DA7A16-8168-48DE-AD56-14530B0FA47D}"/>
                </a:ext>
              </a:extLst>
            </p:cNvPr>
            <p:cNvSpPr/>
            <p:nvPr/>
          </p:nvSpPr>
          <p:spPr>
            <a:xfrm>
              <a:off x="5159298" y="1999123"/>
              <a:ext cx="2564780" cy="1055265"/>
            </a:xfrm>
            <a:prstGeom prst="roundRect">
              <a:avLst>
                <a:gd name="adj" fmla="val 10531"/>
              </a:avLst>
            </a:prstGeom>
            <a:solidFill>
              <a:srgbClr val="62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Efficiency</a:t>
              </a:r>
              <a:endParaRPr sz="1800" dirty="0">
                <a:solidFill>
                  <a:srgbClr val="FFFFFF"/>
                </a:solidFill>
                <a:latin typeface="Roboto"/>
                <a:ea typeface="Roboto"/>
                <a:cs typeface="Roboto"/>
                <a:sym typeface="Roboto"/>
              </a:endParaRPr>
            </a:p>
          </p:txBody>
        </p:sp>
        <p:sp>
          <p:nvSpPr>
            <p:cNvPr id="2" name="Arrow: Up 1">
              <a:extLst>
                <a:ext uri="{FF2B5EF4-FFF2-40B4-BE49-F238E27FC236}">
                  <a16:creationId xmlns:a16="http://schemas.microsoft.com/office/drawing/2014/main" id="{111CDC3F-2246-4025-B9AE-92930A8B9FDA}"/>
                </a:ext>
              </a:extLst>
            </p:cNvPr>
            <p:cNvSpPr/>
            <p:nvPr/>
          </p:nvSpPr>
          <p:spPr>
            <a:xfrm>
              <a:off x="6985527" y="2172104"/>
              <a:ext cx="512748" cy="709301"/>
            </a:xfrm>
            <a:prstGeom prst="upArrow">
              <a:avLst/>
            </a:prstGeom>
            <a:solidFill>
              <a:schemeClr val="bg1"/>
            </a:solidFill>
            <a:ln>
              <a:noFill/>
            </a:ln>
            <a:effectLst>
              <a:innerShdw blurRad="63500" dist="50800">
                <a:srgbClr val="632CA6">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AB91CC3-0927-48AF-BD8C-6269DA0DC908}"/>
              </a:ext>
            </a:extLst>
          </p:cNvPr>
          <p:cNvGrpSpPr/>
          <p:nvPr/>
        </p:nvGrpSpPr>
        <p:grpSpPr>
          <a:xfrm>
            <a:off x="6107320" y="3189249"/>
            <a:ext cx="2564780" cy="1055265"/>
            <a:chOff x="5159298" y="3189249"/>
            <a:chExt cx="2564780" cy="1055265"/>
          </a:xfrm>
        </p:grpSpPr>
        <p:sp>
          <p:nvSpPr>
            <p:cNvPr id="68" name="Google Shape;79;p14">
              <a:extLst>
                <a:ext uri="{FF2B5EF4-FFF2-40B4-BE49-F238E27FC236}">
                  <a16:creationId xmlns:a16="http://schemas.microsoft.com/office/drawing/2014/main" id="{73864E62-89CC-4328-B48B-E3C9D5985940}"/>
                </a:ext>
              </a:extLst>
            </p:cNvPr>
            <p:cNvSpPr/>
            <p:nvPr/>
          </p:nvSpPr>
          <p:spPr>
            <a:xfrm>
              <a:off x="5159298" y="3189249"/>
              <a:ext cx="2564780" cy="1055265"/>
            </a:xfrm>
            <a:prstGeom prst="roundRect">
              <a:avLst>
                <a:gd name="adj" fmla="val 10531"/>
              </a:avLst>
            </a:prstGeom>
            <a:solidFill>
              <a:srgbClr val="62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Roboto"/>
                  <a:ea typeface="Roboto"/>
                  <a:cs typeface="Roboto"/>
                  <a:sym typeface="Roboto"/>
                </a:rPr>
                <a:t>Cost</a:t>
              </a:r>
              <a:endParaRPr sz="1800" dirty="0">
                <a:solidFill>
                  <a:srgbClr val="FFFFFF"/>
                </a:solidFill>
                <a:latin typeface="Roboto"/>
                <a:ea typeface="Roboto"/>
                <a:cs typeface="Roboto"/>
                <a:sym typeface="Roboto"/>
              </a:endParaRPr>
            </a:p>
          </p:txBody>
        </p:sp>
        <p:sp>
          <p:nvSpPr>
            <p:cNvPr id="10" name="Arrow: Up 9">
              <a:extLst>
                <a:ext uri="{FF2B5EF4-FFF2-40B4-BE49-F238E27FC236}">
                  <a16:creationId xmlns:a16="http://schemas.microsoft.com/office/drawing/2014/main" id="{080847C5-36EC-47AC-A836-1A03343A703E}"/>
                </a:ext>
              </a:extLst>
            </p:cNvPr>
            <p:cNvSpPr/>
            <p:nvPr/>
          </p:nvSpPr>
          <p:spPr>
            <a:xfrm rot="10800000">
              <a:off x="6985527" y="3362230"/>
              <a:ext cx="512748" cy="709301"/>
            </a:xfrm>
            <a:prstGeom prst="upArrow">
              <a:avLst/>
            </a:prstGeom>
            <a:solidFill>
              <a:schemeClr val="bg1"/>
            </a:solidFill>
            <a:ln>
              <a:noFill/>
            </a:ln>
            <a:effectLst>
              <a:innerShdw blurRad="63500" dist="50800" dir="13500000">
                <a:srgbClr val="632CA6">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Google Shape;79;p14">
            <a:extLst>
              <a:ext uri="{FF2B5EF4-FFF2-40B4-BE49-F238E27FC236}">
                <a16:creationId xmlns:a16="http://schemas.microsoft.com/office/drawing/2014/main" id="{61AAA319-C222-4E75-8839-334E1C207262}"/>
              </a:ext>
            </a:extLst>
          </p:cNvPr>
          <p:cNvSpPr/>
          <p:nvPr/>
        </p:nvSpPr>
        <p:spPr>
          <a:xfrm>
            <a:off x="471900" y="2801821"/>
            <a:ext cx="4252500" cy="639997"/>
          </a:xfrm>
          <a:prstGeom prst="roundRect">
            <a:avLst>
              <a:gd name="adj" fmla="val 16667"/>
            </a:avLst>
          </a:prstGeom>
          <a:solidFill>
            <a:srgbClr val="FF6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FFFF"/>
                </a:solidFill>
                <a:latin typeface="Roboto"/>
                <a:ea typeface="Roboto"/>
                <a:cs typeface="Roboto"/>
                <a:sym typeface="Roboto"/>
              </a:rPr>
              <a:t>Consistency</a:t>
            </a:r>
            <a:endParaRPr sz="2000" dirty="0">
              <a:solidFill>
                <a:srgbClr val="FFFFFF"/>
              </a:solidFill>
              <a:latin typeface="Roboto"/>
              <a:ea typeface="Roboto"/>
              <a:cs typeface="Roboto"/>
              <a:sym typeface="Roboto"/>
            </a:endParaRPr>
          </a:p>
        </p:txBody>
      </p:sp>
      <p:pic>
        <p:nvPicPr>
          <p:cNvPr id="3" name="slide 5 value">
            <a:hlinkClick r:id="" action="ppaction://media"/>
            <a:extLst>
              <a:ext uri="{FF2B5EF4-FFF2-40B4-BE49-F238E27FC236}">
                <a16:creationId xmlns:a16="http://schemas.microsoft.com/office/drawing/2014/main" id="{A3088797-6863-4F4F-86E3-24664557FC8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pic>
        <p:nvPicPr>
          <p:cNvPr id="4" name="slide 5 value part 1">
            <a:hlinkClick r:id="" action="ppaction://media"/>
            <a:extLst>
              <a:ext uri="{FF2B5EF4-FFF2-40B4-BE49-F238E27FC236}">
                <a16:creationId xmlns:a16="http://schemas.microsoft.com/office/drawing/2014/main" id="{46FB9561-BD6E-40C2-B95A-BE8608F80CF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67200" y="2266950"/>
            <a:ext cx="609600" cy="609600"/>
          </a:xfrm>
          <a:prstGeom prst="rect">
            <a:avLst/>
          </a:prstGeom>
        </p:spPr>
      </p:pic>
      <p:pic>
        <p:nvPicPr>
          <p:cNvPr id="5" name="slide 5 value part 2">
            <a:hlinkClick r:id="" action="ppaction://media"/>
            <a:extLst>
              <a:ext uri="{FF2B5EF4-FFF2-40B4-BE49-F238E27FC236}">
                <a16:creationId xmlns:a16="http://schemas.microsoft.com/office/drawing/2014/main" id="{9FE4A2BC-CFCD-40B2-AEA2-E1620D79FA26}"/>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1082086841"/>
      </p:ext>
    </p:extLst>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150" fill="hold"/>
                                        <p:tgtEl>
                                          <p:spTgt spid="4"/>
                                        </p:tgtEl>
                                      </p:cBhvr>
                                    </p:cmd>
                                  </p:childTnLst>
                                </p:cTn>
                              </p:par>
                              <p:par>
                                <p:cTn id="7" presetID="10" presetClass="entr" presetSubtype="0" fill="hold" grpId="0" nodeType="withEffect">
                                  <p:stCondLst>
                                    <p:cond delay="4500"/>
                                  </p:stCondLst>
                                  <p:childTnLst>
                                    <p:set>
                                      <p:cBhvr>
                                        <p:cTn id="8" dur="1" fill="hold">
                                          <p:stCondLst>
                                            <p:cond delay="0"/>
                                          </p:stCondLst>
                                        </p:cTn>
                                        <p:tgtEl>
                                          <p:spTgt spid="79"/>
                                        </p:tgtEl>
                                        <p:attrNameLst>
                                          <p:attrName>style.visibility</p:attrName>
                                        </p:attrNameLst>
                                      </p:cBhvr>
                                      <p:to>
                                        <p:strVal val="visible"/>
                                      </p:to>
                                    </p:set>
                                    <p:animEffect transition="in" filter="fade">
                                      <p:cBhvr>
                                        <p:cTn id="9" dur="500"/>
                                        <p:tgtEl>
                                          <p:spTgt spid="79"/>
                                        </p:tgtEl>
                                      </p:cBhvr>
                                    </p:animEffect>
                                  </p:childTnLst>
                                </p:cTn>
                              </p:par>
                              <p:par>
                                <p:cTn id="10" presetID="10" presetClass="entr" presetSubtype="0" fill="hold" grpId="0" nodeType="withEffect">
                                  <p:stCondLst>
                                    <p:cond delay="2800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grpId="0" nodeType="withEffect">
                                  <p:stCondLst>
                                    <p:cond delay="4950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72150"/>
                            </p:stCondLst>
                            <p:childTnLst>
                              <p:par>
                                <p:cTn id="17" presetID="1" presetClass="mediacall" presetSubtype="0" fill="hold" nodeType="afterEffect">
                                  <p:stCondLst>
                                    <p:cond delay="1000"/>
                                  </p:stCondLst>
                                  <p:childTnLst>
                                    <p:cmd type="call" cmd="playFrom(0.0)">
                                      <p:cBhvr>
                                        <p:cTn id="18" dur="52192" fill="hold"/>
                                        <p:tgtEl>
                                          <p:spTgt spid="5"/>
                                        </p:tgtEl>
                                      </p:cBhvr>
                                    </p:cmd>
                                  </p:childTnLst>
                                </p:cTn>
                              </p:par>
                              <p:par>
                                <p:cTn id="19" presetID="10" presetClass="entr" presetSubtype="0" fill="hold" nodeType="withEffect">
                                  <p:stCondLst>
                                    <p:cond delay="20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39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audio>
              <p:cMediaNode vol="80000" showWhenStopped="0">
                <p:cTn id="26" fill="hold" display="0">
                  <p:stCondLst>
                    <p:cond delay="indefinite"/>
                  </p:stCondLst>
                  <p:endCondLst>
                    <p:cond evt="onStopAudio" delay="0">
                      <p:tgtEl>
                        <p:sldTgt/>
                      </p:tgtEl>
                    </p:cond>
                  </p:endCondLst>
                </p:cTn>
                <p:tgtEl>
                  <p:spTgt spid="4"/>
                </p:tgtEl>
              </p:cMediaNode>
            </p:audio>
            <p:audio>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79" grpId="0" animBg="1"/>
      <p:bldP spid="66" grpId="0" animBg="1"/>
      <p:bldP spid="6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D634-3493-4DA1-B5B4-66A3AFAFE333}"/>
              </a:ext>
            </a:extLst>
          </p:cNvPr>
          <p:cNvSpPr>
            <a:spLocks noGrp="1"/>
          </p:cNvSpPr>
          <p:nvPr>
            <p:ph type="title"/>
          </p:nvPr>
        </p:nvSpPr>
        <p:spPr/>
        <p:txBody>
          <a:bodyPr/>
          <a:lstStyle/>
          <a:p>
            <a:r>
              <a:rPr lang="en-US" dirty="0"/>
              <a:t>Provisioning vs Configuration Management</a:t>
            </a:r>
          </a:p>
        </p:txBody>
      </p:sp>
      <p:sp>
        <p:nvSpPr>
          <p:cNvPr id="1045" name="Text Placeholder 1044">
            <a:extLst>
              <a:ext uri="{FF2B5EF4-FFF2-40B4-BE49-F238E27FC236}">
                <a16:creationId xmlns:a16="http://schemas.microsoft.com/office/drawing/2014/main" id="{73B5E0BB-0FD6-4967-A35A-10D45E5E9395}"/>
              </a:ext>
            </a:extLst>
          </p:cNvPr>
          <p:cNvSpPr>
            <a:spLocks noGrp="1"/>
          </p:cNvSpPr>
          <p:nvPr>
            <p:ph type="body" idx="1"/>
          </p:nvPr>
        </p:nvSpPr>
        <p:spPr>
          <a:xfrm>
            <a:off x="471900" y="1517904"/>
            <a:ext cx="3999900" cy="3108960"/>
          </a:xfrm>
          <a:noFill/>
          <a:ln>
            <a:noFill/>
          </a:ln>
        </p:spPr>
        <p:txBody>
          <a:bodyPr spcFirstLastPara="1" wrap="square" lIns="91425" tIns="91425" rIns="91425" bIns="91425" anchor="t" anchorCtr="0">
            <a:noAutofit/>
          </a:bodyPr>
          <a:lstStyle/>
          <a:p>
            <a:pPr>
              <a:buClr>
                <a:schemeClr val="tx2"/>
              </a:buClr>
              <a:buFont typeface="Wingdings" panose="05000000000000000000" pitchFamily="2" charset="2"/>
              <a:buChar char=""/>
            </a:pPr>
            <a:r>
              <a:rPr lang="en-US" dirty="0"/>
              <a:t>Provisioning</a:t>
            </a:r>
          </a:p>
        </p:txBody>
      </p:sp>
      <p:sp>
        <p:nvSpPr>
          <p:cNvPr id="1046" name="Text Placeholder 1045">
            <a:extLst>
              <a:ext uri="{FF2B5EF4-FFF2-40B4-BE49-F238E27FC236}">
                <a16:creationId xmlns:a16="http://schemas.microsoft.com/office/drawing/2014/main" id="{65D51DDF-13DF-4FED-BFF8-D95F89CAB5CB}"/>
              </a:ext>
            </a:extLst>
          </p:cNvPr>
          <p:cNvSpPr>
            <a:spLocks noGrp="1"/>
          </p:cNvSpPr>
          <p:nvPr>
            <p:ph type="body" idx="2"/>
          </p:nvPr>
        </p:nvSpPr>
        <p:spPr>
          <a:noFill/>
          <a:ln>
            <a:noFill/>
          </a:ln>
        </p:spPr>
        <p:txBody>
          <a:bodyPr spcFirstLastPara="1" wrap="square" lIns="91425" tIns="91425" rIns="91425" bIns="91425" anchor="t" anchorCtr="0">
            <a:noAutofit/>
          </a:bodyPr>
          <a:lstStyle/>
          <a:p>
            <a:pPr>
              <a:buClr>
                <a:schemeClr val="tx2"/>
              </a:buClr>
              <a:buFont typeface="Wingdings" panose="05000000000000000000" pitchFamily="2" charset="2"/>
              <a:buChar char=""/>
            </a:pPr>
            <a:r>
              <a:rPr lang="en-US" dirty="0"/>
              <a:t>Configuration management</a:t>
            </a:r>
          </a:p>
        </p:txBody>
      </p:sp>
      <p:grpSp>
        <p:nvGrpSpPr>
          <p:cNvPr id="6" name="Google Shape;81;p14">
            <a:extLst>
              <a:ext uri="{FF2B5EF4-FFF2-40B4-BE49-F238E27FC236}">
                <a16:creationId xmlns:a16="http://schemas.microsoft.com/office/drawing/2014/main" id="{858F9A67-2724-40AC-9B44-FCBE5A87F5E1}"/>
              </a:ext>
            </a:extLst>
          </p:cNvPr>
          <p:cNvGrpSpPr/>
          <p:nvPr/>
        </p:nvGrpSpPr>
        <p:grpSpPr>
          <a:xfrm>
            <a:off x="435442" y="3301696"/>
            <a:ext cx="1323100" cy="901428"/>
            <a:chOff x="5764439" y="1832724"/>
            <a:chExt cx="1323100" cy="901428"/>
          </a:xfrm>
        </p:grpSpPr>
        <p:grpSp>
          <p:nvGrpSpPr>
            <p:cNvPr id="7" name="Google Shape;82;p14">
              <a:extLst>
                <a:ext uri="{FF2B5EF4-FFF2-40B4-BE49-F238E27FC236}">
                  <a16:creationId xmlns:a16="http://schemas.microsoft.com/office/drawing/2014/main" id="{DF43214B-7083-465F-9CC2-B14267412FB0}"/>
                </a:ext>
              </a:extLst>
            </p:cNvPr>
            <p:cNvGrpSpPr/>
            <p:nvPr/>
          </p:nvGrpSpPr>
          <p:grpSpPr>
            <a:xfrm>
              <a:off x="6584710" y="1832724"/>
              <a:ext cx="502830" cy="901428"/>
              <a:chOff x="2285225" y="3072525"/>
              <a:chExt cx="683100" cy="1224600"/>
            </a:xfrm>
          </p:grpSpPr>
          <p:sp>
            <p:nvSpPr>
              <p:cNvPr id="14" name="Google Shape;83;p14">
                <a:extLst>
                  <a:ext uri="{FF2B5EF4-FFF2-40B4-BE49-F238E27FC236}">
                    <a16:creationId xmlns:a16="http://schemas.microsoft.com/office/drawing/2014/main" id="{96895D11-0F3D-437A-AEF4-35E422F74BC6}"/>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84;p14">
                <a:extLst>
                  <a:ext uri="{FF2B5EF4-FFF2-40B4-BE49-F238E27FC236}">
                    <a16:creationId xmlns:a16="http://schemas.microsoft.com/office/drawing/2014/main" id="{F9036AC0-98BB-4A4C-9957-93FF1FBA6A6A}"/>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p14">
                <a:extLst>
                  <a:ext uri="{FF2B5EF4-FFF2-40B4-BE49-F238E27FC236}">
                    <a16:creationId xmlns:a16="http://schemas.microsoft.com/office/drawing/2014/main" id="{6B04B9DF-208B-403F-B9E8-13D04BCDCD1A}"/>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p14">
                <a:extLst>
                  <a:ext uri="{FF2B5EF4-FFF2-40B4-BE49-F238E27FC236}">
                    <a16:creationId xmlns:a16="http://schemas.microsoft.com/office/drawing/2014/main" id="{40B469D0-8B0C-448D-8894-35E186C8C83D}"/>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p14">
                <a:extLst>
                  <a:ext uri="{FF2B5EF4-FFF2-40B4-BE49-F238E27FC236}">
                    <a16:creationId xmlns:a16="http://schemas.microsoft.com/office/drawing/2014/main" id="{F2A7890B-852B-48A5-94C8-D74F6D64DA14}"/>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p14">
                <a:extLst>
                  <a:ext uri="{FF2B5EF4-FFF2-40B4-BE49-F238E27FC236}">
                    <a16:creationId xmlns:a16="http://schemas.microsoft.com/office/drawing/2014/main" id="{D1583FB9-CF4E-4CB9-BE15-7F86D3614B19}"/>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89;p14">
              <a:extLst>
                <a:ext uri="{FF2B5EF4-FFF2-40B4-BE49-F238E27FC236}">
                  <a16:creationId xmlns:a16="http://schemas.microsoft.com/office/drawing/2014/main" id="{F3B929F8-DDBE-4095-A281-D9E699BE8C47}"/>
                </a:ext>
              </a:extLst>
            </p:cNvPr>
            <p:cNvGrpSpPr/>
            <p:nvPr/>
          </p:nvGrpSpPr>
          <p:grpSpPr>
            <a:xfrm>
              <a:off x="5764439" y="1898863"/>
              <a:ext cx="973860" cy="835289"/>
              <a:chOff x="834850" y="3162500"/>
              <a:chExt cx="1323000" cy="1134750"/>
            </a:xfrm>
          </p:grpSpPr>
          <p:sp>
            <p:nvSpPr>
              <p:cNvPr id="9" name="Google Shape;90;p14">
                <a:extLst>
                  <a:ext uri="{FF2B5EF4-FFF2-40B4-BE49-F238E27FC236}">
                    <a16:creationId xmlns:a16="http://schemas.microsoft.com/office/drawing/2014/main" id="{AF8F0CC7-D147-469D-B6B0-09BFAA770EDD}"/>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p14">
                <a:extLst>
                  <a:ext uri="{FF2B5EF4-FFF2-40B4-BE49-F238E27FC236}">
                    <a16:creationId xmlns:a16="http://schemas.microsoft.com/office/drawing/2014/main" id="{27152E00-40D3-42C1-B130-41A86AC47524}"/>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p14">
                <a:extLst>
                  <a:ext uri="{FF2B5EF4-FFF2-40B4-BE49-F238E27FC236}">
                    <a16:creationId xmlns:a16="http://schemas.microsoft.com/office/drawing/2014/main" id="{D0503A5D-84CD-44D6-A189-175212D99032}"/>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p14">
                <a:extLst>
                  <a:ext uri="{FF2B5EF4-FFF2-40B4-BE49-F238E27FC236}">
                    <a16:creationId xmlns:a16="http://schemas.microsoft.com/office/drawing/2014/main" id="{7149A5B8-F2C5-483E-B2C6-9E9835BBD9FB}"/>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94;p14">
                <a:extLst>
                  <a:ext uri="{FF2B5EF4-FFF2-40B4-BE49-F238E27FC236}">
                    <a16:creationId xmlns:a16="http://schemas.microsoft.com/office/drawing/2014/main" id="{4F63CE49-C103-47A2-896F-B0FAE8C51529}"/>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0" name="Google Shape;95;p14">
            <a:extLst>
              <a:ext uri="{FF2B5EF4-FFF2-40B4-BE49-F238E27FC236}">
                <a16:creationId xmlns:a16="http://schemas.microsoft.com/office/drawing/2014/main" id="{305C9D17-7224-4E93-8AD4-4BC47588C25F}"/>
              </a:ext>
            </a:extLst>
          </p:cNvPr>
          <p:cNvGrpSpPr/>
          <p:nvPr/>
        </p:nvGrpSpPr>
        <p:grpSpPr>
          <a:xfrm>
            <a:off x="1904840" y="3298657"/>
            <a:ext cx="1323100" cy="901428"/>
            <a:chOff x="7370889" y="1832724"/>
            <a:chExt cx="1323100" cy="901428"/>
          </a:xfrm>
        </p:grpSpPr>
        <p:grpSp>
          <p:nvGrpSpPr>
            <p:cNvPr id="21" name="Google Shape;96;p14">
              <a:extLst>
                <a:ext uri="{FF2B5EF4-FFF2-40B4-BE49-F238E27FC236}">
                  <a16:creationId xmlns:a16="http://schemas.microsoft.com/office/drawing/2014/main" id="{45ED1F32-4A19-4660-B182-A6BDCE3AAFC5}"/>
                </a:ext>
              </a:extLst>
            </p:cNvPr>
            <p:cNvGrpSpPr/>
            <p:nvPr/>
          </p:nvGrpSpPr>
          <p:grpSpPr>
            <a:xfrm>
              <a:off x="8191160" y="1832724"/>
              <a:ext cx="502830" cy="901428"/>
              <a:chOff x="2285225" y="3072525"/>
              <a:chExt cx="683100" cy="1224600"/>
            </a:xfrm>
          </p:grpSpPr>
          <p:sp>
            <p:nvSpPr>
              <p:cNvPr id="28" name="Google Shape;97;p14">
                <a:extLst>
                  <a:ext uri="{FF2B5EF4-FFF2-40B4-BE49-F238E27FC236}">
                    <a16:creationId xmlns:a16="http://schemas.microsoft.com/office/drawing/2014/main" id="{F58E65E4-D0D1-4AF5-AD38-F710F3388D7D}"/>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 name="Google Shape;98;p14">
                <a:extLst>
                  <a:ext uri="{FF2B5EF4-FFF2-40B4-BE49-F238E27FC236}">
                    <a16:creationId xmlns:a16="http://schemas.microsoft.com/office/drawing/2014/main" id="{02F8D226-235C-46AB-B550-3BB96FAC62A1}"/>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p14">
                <a:extLst>
                  <a:ext uri="{FF2B5EF4-FFF2-40B4-BE49-F238E27FC236}">
                    <a16:creationId xmlns:a16="http://schemas.microsoft.com/office/drawing/2014/main" id="{7D9CCFE7-BCAB-49D5-B458-B3311BCF15F2}"/>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p14">
                <a:extLst>
                  <a:ext uri="{FF2B5EF4-FFF2-40B4-BE49-F238E27FC236}">
                    <a16:creationId xmlns:a16="http://schemas.microsoft.com/office/drawing/2014/main" id="{1CF12FAD-03B7-4854-89A9-2B3982C92737}"/>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p14">
                <a:extLst>
                  <a:ext uri="{FF2B5EF4-FFF2-40B4-BE49-F238E27FC236}">
                    <a16:creationId xmlns:a16="http://schemas.microsoft.com/office/drawing/2014/main" id="{FE33D668-0CB1-45FC-8624-A39DEF02C0B9}"/>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p14">
                <a:extLst>
                  <a:ext uri="{FF2B5EF4-FFF2-40B4-BE49-F238E27FC236}">
                    <a16:creationId xmlns:a16="http://schemas.microsoft.com/office/drawing/2014/main" id="{1399ACFE-2E36-421B-B7CF-1660B61D4285}"/>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3;p14">
              <a:extLst>
                <a:ext uri="{FF2B5EF4-FFF2-40B4-BE49-F238E27FC236}">
                  <a16:creationId xmlns:a16="http://schemas.microsoft.com/office/drawing/2014/main" id="{1345BDDC-38AA-42A7-AB2C-1F0F6A3C3A6E}"/>
                </a:ext>
              </a:extLst>
            </p:cNvPr>
            <p:cNvGrpSpPr/>
            <p:nvPr/>
          </p:nvGrpSpPr>
          <p:grpSpPr>
            <a:xfrm>
              <a:off x="7370889" y="1898863"/>
              <a:ext cx="973860" cy="835289"/>
              <a:chOff x="834850" y="3162500"/>
              <a:chExt cx="1323000" cy="1134750"/>
            </a:xfrm>
          </p:grpSpPr>
          <p:sp>
            <p:nvSpPr>
              <p:cNvPr id="23" name="Google Shape;104;p14">
                <a:extLst>
                  <a:ext uri="{FF2B5EF4-FFF2-40B4-BE49-F238E27FC236}">
                    <a16:creationId xmlns:a16="http://schemas.microsoft.com/office/drawing/2014/main" id="{5163B09D-C648-4D07-88F9-82F7D160432C}"/>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p14">
                <a:extLst>
                  <a:ext uri="{FF2B5EF4-FFF2-40B4-BE49-F238E27FC236}">
                    <a16:creationId xmlns:a16="http://schemas.microsoft.com/office/drawing/2014/main" id="{FF9EF56F-E9F4-44B1-8BA1-48DA0EF772B5}"/>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p14">
                <a:extLst>
                  <a:ext uri="{FF2B5EF4-FFF2-40B4-BE49-F238E27FC236}">
                    <a16:creationId xmlns:a16="http://schemas.microsoft.com/office/drawing/2014/main" id="{ABCF016A-520A-40DA-B776-88B319ED11EC}"/>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p14">
                <a:extLst>
                  <a:ext uri="{FF2B5EF4-FFF2-40B4-BE49-F238E27FC236}">
                    <a16:creationId xmlns:a16="http://schemas.microsoft.com/office/drawing/2014/main" id="{AF307E1B-8E54-4320-9D1A-5054DB3CC8B0}"/>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108;p14">
                <a:extLst>
                  <a:ext uri="{FF2B5EF4-FFF2-40B4-BE49-F238E27FC236}">
                    <a16:creationId xmlns:a16="http://schemas.microsoft.com/office/drawing/2014/main" id="{A830E966-5E37-458E-80B0-6826E164FB5C}"/>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047" name="Group 1046">
            <a:extLst>
              <a:ext uri="{FF2B5EF4-FFF2-40B4-BE49-F238E27FC236}">
                <a16:creationId xmlns:a16="http://schemas.microsoft.com/office/drawing/2014/main" id="{7B0D3930-5663-4882-BD22-DBFB5520BCFF}"/>
              </a:ext>
            </a:extLst>
          </p:cNvPr>
          <p:cNvGrpSpPr/>
          <p:nvPr/>
        </p:nvGrpSpPr>
        <p:grpSpPr>
          <a:xfrm>
            <a:off x="3383524" y="3504378"/>
            <a:ext cx="786263" cy="662969"/>
            <a:chOff x="1664712" y="3953070"/>
            <a:chExt cx="786263" cy="662969"/>
          </a:xfrm>
        </p:grpSpPr>
        <p:sp>
          <p:nvSpPr>
            <p:cNvPr id="36" name="Flowchart: Magnetic Disk 35">
              <a:extLst>
                <a:ext uri="{FF2B5EF4-FFF2-40B4-BE49-F238E27FC236}">
                  <a16:creationId xmlns:a16="http://schemas.microsoft.com/office/drawing/2014/main" id="{10CB8DCE-EB7A-4184-9AFD-ED248ECF2FF5}"/>
                </a:ext>
              </a:extLst>
            </p:cNvPr>
            <p:cNvSpPr/>
            <p:nvPr/>
          </p:nvSpPr>
          <p:spPr>
            <a:xfrm>
              <a:off x="1664762" y="4259768"/>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a:extLst>
                <a:ext uri="{FF2B5EF4-FFF2-40B4-BE49-F238E27FC236}">
                  <a16:creationId xmlns:a16="http://schemas.microsoft.com/office/drawing/2014/main" id="{39702CEA-0AD3-4411-B1FE-AF3DA3CE0A06}"/>
                </a:ext>
              </a:extLst>
            </p:cNvPr>
            <p:cNvSpPr/>
            <p:nvPr/>
          </p:nvSpPr>
          <p:spPr>
            <a:xfrm>
              <a:off x="1664712" y="3953070"/>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0D7B8271-4C8D-433C-91A6-37E8BC9DB6E2}"/>
              </a:ext>
            </a:extLst>
          </p:cNvPr>
          <p:cNvGrpSpPr/>
          <p:nvPr/>
        </p:nvGrpSpPr>
        <p:grpSpPr>
          <a:xfrm>
            <a:off x="1507127" y="4167347"/>
            <a:ext cx="2269553" cy="35777"/>
            <a:chOff x="1507127" y="4167347"/>
            <a:chExt cx="2269553" cy="35777"/>
          </a:xfrm>
        </p:grpSpPr>
        <p:cxnSp>
          <p:nvCxnSpPr>
            <p:cNvPr id="1072" name="Connector: Elbow 1071">
              <a:extLst>
                <a:ext uri="{FF2B5EF4-FFF2-40B4-BE49-F238E27FC236}">
                  <a16:creationId xmlns:a16="http://schemas.microsoft.com/office/drawing/2014/main" id="{7FE78C0F-46E3-4847-A53A-7FC988DAEB81}"/>
                </a:ext>
              </a:extLst>
            </p:cNvPr>
            <p:cNvCxnSpPr>
              <a:stCxn id="14" idx="2"/>
              <a:endCxn id="36" idx="3"/>
            </p:cNvCxnSpPr>
            <p:nvPr/>
          </p:nvCxnSpPr>
          <p:spPr>
            <a:xfrm rot="5400000" flipH="1" flipV="1">
              <a:off x="2624015" y="3050459"/>
              <a:ext cx="35777" cy="2269553"/>
            </a:xfrm>
            <a:prstGeom prst="bentConnector3">
              <a:avLst>
                <a:gd name="adj1" fmla="val -638958"/>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5F99BDD2-7229-46A0-A370-5499758E35E8}"/>
                </a:ext>
              </a:extLst>
            </p:cNvPr>
            <p:cNvCxnSpPr>
              <a:cxnSpLocks/>
              <a:stCxn id="28" idx="2"/>
              <a:endCxn id="36" idx="3"/>
            </p:cNvCxnSpPr>
            <p:nvPr/>
          </p:nvCxnSpPr>
          <p:spPr>
            <a:xfrm rot="5400000" flipH="1" flipV="1">
              <a:off x="3360234" y="3783638"/>
              <a:ext cx="32738" cy="800155"/>
            </a:xfrm>
            <a:prstGeom prst="bentConnector3">
              <a:avLst>
                <a:gd name="adj1" fmla="val -698271"/>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EBDD5A96-9FFB-407C-84BA-FCF608ED9210}"/>
              </a:ext>
            </a:extLst>
          </p:cNvPr>
          <p:cNvGrpSpPr/>
          <p:nvPr/>
        </p:nvGrpSpPr>
        <p:grpSpPr>
          <a:xfrm>
            <a:off x="7956919" y="3520667"/>
            <a:ext cx="786263" cy="662969"/>
            <a:chOff x="1664712" y="3953070"/>
            <a:chExt cx="786263" cy="662969"/>
          </a:xfrm>
        </p:grpSpPr>
        <p:sp>
          <p:nvSpPr>
            <p:cNvPr id="163" name="Flowchart: Magnetic Disk 162">
              <a:extLst>
                <a:ext uri="{FF2B5EF4-FFF2-40B4-BE49-F238E27FC236}">
                  <a16:creationId xmlns:a16="http://schemas.microsoft.com/office/drawing/2014/main" id="{AE0717BC-B881-4F60-BD8C-49BDE99E1644}"/>
                </a:ext>
              </a:extLst>
            </p:cNvPr>
            <p:cNvSpPr/>
            <p:nvPr/>
          </p:nvSpPr>
          <p:spPr>
            <a:xfrm>
              <a:off x="1664762" y="4259768"/>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lowchart: Magnetic Disk 163">
              <a:extLst>
                <a:ext uri="{FF2B5EF4-FFF2-40B4-BE49-F238E27FC236}">
                  <a16:creationId xmlns:a16="http://schemas.microsoft.com/office/drawing/2014/main" id="{35EA88FE-FA9C-49D4-9700-74F422C573FD}"/>
                </a:ext>
              </a:extLst>
            </p:cNvPr>
            <p:cNvSpPr/>
            <p:nvPr/>
          </p:nvSpPr>
          <p:spPr>
            <a:xfrm>
              <a:off x="1664712" y="3953070"/>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0" name="Group 1079">
            <a:extLst>
              <a:ext uri="{FF2B5EF4-FFF2-40B4-BE49-F238E27FC236}">
                <a16:creationId xmlns:a16="http://schemas.microsoft.com/office/drawing/2014/main" id="{89480DBB-D034-408D-BACB-DAE8DB43DED1}"/>
              </a:ext>
            </a:extLst>
          </p:cNvPr>
          <p:cNvGrpSpPr/>
          <p:nvPr/>
        </p:nvGrpSpPr>
        <p:grpSpPr>
          <a:xfrm>
            <a:off x="8012487" y="2903698"/>
            <a:ext cx="698790" cy="288882"/>
            <a:chOff x="7973310" y="2775211"/>
            <a:chExt cx="698790" cy="288882"/>
          </a:xfrm>
        </p:grpSpPr>
        <p:sp>
          <p:nvSpPr>
            <p:cNvPr id="1077" name="Rectangle 1076">
              <a:extLst>
                <a:ext uri="{FF2B5EF4-FFF2-40B4-BE49-F238E27FC236}">
                  <a16:creationId xmlns:a16="http://schemas.microsoft.com/office/drawing/2014/main" id="{1276FDEC-2175-4384-AED8-085FE006C5EA}"/>
                </a:ext>
              </a:extLst>
            </p:cNvPr>
            <p:cNvSpPr/>
            <p:nvPr/>
          </p:nvSpPr>
          <p:spPr>
            <a:xfrm>
              <a:off x="7973310" y="2775211"/>
              <a:ext cx="698790" cy="73162"/>
            </a:xfrm>
            <a:prstGeom prst="rect">
              <a:avLst/>
            </a:prstGeom>
            <a:solidFill>
              <a:srgbClr val="99999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6C3B9555-D807-4D38-84C3-C89A541D8A7C}"/>
                </a:ext>
              </a:extLst>
            </p:cNvPr>
            <p:cNvSpPr/>
            <p:nvPr/>
          </p:nvSpPr>
          <p:spPr>
            <a:xfrm>
              <a:off x="7973310" y="2849179"/>
              <a:ext cx="698790" cy="73162"/>
            </a:xfrm>
            <a:prstGeom prst="rect">
              <a:avLst/>
            </a:prstGeom>
            <a:solidFill>
              <a:srgbClr val="D9D9D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31D0B373-F641-4F51-8C70-C954F1ABA4F4}"/>
                </a:ext>
              </a:extLst>
            </p:cNvPr>
            <p:cNvSpPr/>
            <p:nvPr/>
          </p:nvSpPr>
          <p:spPr>
            <a:xfrm>
              <a:off x="7973310" y="2920055"/>
              <a:ext cx="698790" cy="73162"/>
            </a:xfrm>
            <a:prstGeom prst="rect">
              <a:avLst/>
            </a:prstGeom>
            <a:solidFill>
              <a:srgbClr val="D9D9D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BB5CAF80-1202-4E2C-8EAD-61E091AD897C}"/>
                </a:ext>
              </a:extLst>
            </p:cNvPr>
            <p:cNvSpPr/>
            <p:nvPr/>
          </p:nvSpPr>
          <p:spPr>
            <a:xfrm>
              <a:off x="7973310" y="2990931"/>
              <a:ext cx="698790" cy="73162"/>
            </a:xfrm>
            <a:prstGeom prst="rect">
              <a:avLst/>
            </a:prstGeom>
            <a:solidFill>
              <a:srgbClr val="D9D9D9"/>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8BC05C80-22B8-4111-9EF9-6CBDDC44A835}"/>
                </a:ext>
              </a:extLst>
            </p:cNvPr>
            <p:cNvSpPr/>
            <p:nvPr/>
          </p:nvSpPr>
          <p:spPr>
            <a:xfrm>
              <a:off x="7973311" y="2848372"/>
              <a:ext cx="175328" cy="21572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45CC0BD0-8F7B-4B80-9CA6-877B993E31A7}"/>
                </a:ext>
              </a:extLst>
            </p:cNvPr>
            <p:cNvSpPr/>
            <p:nvPr/>
          </p:nvSpPr>
          <p:spPr>
            <a:xfrm>
              <a:off x="8148639" y="2848372"/>
              <a:ext cx="175328" cy="21572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E321E3C8-44FB-4329-B0D4-7E5330FABC55}"/>
                </a:ext>
              </a:extLst>
            </p:cNvPr>
            <p:cNvSpPr/>
            <p:nvPr/>
          </p:nvSpPr>
          <p:spPr>
            <a:xfrm>
              <a:off x="8495511" y="2848372"/>
              <a:ext cx="175328" cy="215721"/>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oogle Shape;95;p14">
            <a:extLst>
              <a:ext uri="{FF2B5EF4-FFF2-40B4-BE49-F238E27FC236}">
                <a16:creationId xmlns:a16="http://schemas.microsoft.com/office/drawing/2014/main" id="{0CB8F32B-508E-404B-BE26-688203A17FB1}"/>
              </a:ext>
            </a:extLst>
          </p:cNvPr>
          <p:cNvGrpSpPr/>
          <p:nvPr/>
        </p:nvGrpSpPr>
        <p:grpSpPr>
          <a:xfrm>
            <a:off x="6479638" y="3298657"/>
            <a:ext cx="1323100" cy="901428"/>
            <a:chOff x="7370889" y="1832724"/>
            <a:chExt cx="1323100" cy="901428"/>
          </a:xfrm>
        </p:grpSpPr>
        <p:grpSp>
          <p:nvGrpSpPr>
            <p:cNvPr id="187" name="Google Shape;96;p14">
              <a:extLst>
                <a:ext uri="{FF2B5EF4-FFF2-40B4-BE49-F238E27FC236}">
                  <a16:creationId xmlns:a16="http://schemas.microsoft.com/office/drawing/2014/main" id="{9034A25D-A7E4-4B32-8FE4-820553F0A732}"/>
                </a:ext>
              </a:extLst>
            </p:cNvPr>
            <p:cNvGrpSpPr/>
            <p:nvPr/>
          </p:nvGrpSpPr>
          <p:grpSpPr>
            <a:xfrm>
              <a:off x="8191160" y="1832724"/>
              <a:ext cx="502830" cy="901428"/>
              <a:chOff x="2285225" y="3072525"/>
              <a:chExt cx="683100" cy="1224600"/>
            </a:xfrm>
          </p:grpSpPr>
          <p:sp>
            <p:nvSpPr>
              <p:cNvPr id="194" name="Google Shape;97;p14">
                <a:extLst>
                  <a:ext uri="{FF2B5EF4-FFF2-40B4-BE49-F238E27FC236}">
                    <a16:creationId xmlns:a16="http://schemas.microsoft.com/office/drawing/2014/main" id="{F4BEAC90-1408-48C4-AA82-999071F09771}"/>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 name="Google Shape;98;p14">
                <a:extLst>
                  <a:ext uri="{FF2B5EF4-FFF2-40B4-BE49-F238E27FC236}">
                    <a16:creationId xmlns:a16="http://schemas.microsoft.com/office/drawing/2014/main" id="{6A8505D1-AD54-47EF-92AF-9DF8986E62D4}"/>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9;p14">
                <a:extLst>
                  <a:ext uri="{FF2B5EF4-FFF2-40B4-BE49-F238E27FC236}">
                    <a16:creationId xmlns:a16="http://schemas.microsoft.com/office/drawing/2014/main" id="{B23EC724-CAD6-4705-BFE6-BE20B66D8647}"/>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0;p14">
                <a:extLst>
                  <a:ext uri="{FF2B5EF4-FFF2-40B4-BE49-F238E27FC236}">
                    <a16:creationId xmlns:a16="http://schemas.microsoft.com/office/drawing/2014/main" id="{F27B7FF6-C5F3-4EB7-82DF-2DB16C6E8357}"/>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1;p14">
                <a:extLst>
                  <a:ext uri="{FF2B5EF4-FFF2-40B4-BE49-F238E27FC236}">
                    <a16:creationId xmlns:a16="http://schemas.microsoft.com/office/drawing/2014/main" id="{E916CA13-DC97-4547-8643-1912E7C6F7F8}"/>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2;p14">
                <a:extLst>
                  <a:ext uri="{FF2B5EF4-FFF2-40B4-BE49-F238E27FC236}">
                    <a16:creationId xmlns:a16="http://schemas.microsoft.com/office/drawing/2014/main" id="{CBA82DE3-9339-4D5F-B82C-C5E92EADFF84}"/>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03;p14">
              <a:extLst>
                <a:ext uri="{FF2B5EF4-FFF2-40B4-BE49-F238E27FC236}">
                  <a16:creationId xmlns:a16="http://schemas.microsoft.com/office/drawing/2014/main" id="{5B3112E9-9C88-4A64-8A20-031F953DFB2E}"/>
                </a:ext>
              </a:extLst>
            </p:cNvPr>
            <p:cNvGrpSpPr/>
            <p:nvPr/>
          </p:nvGrpSpPr>
          <p:grpSpPr>
            <a:xfrm>
              <a:off x="7370889" y="1898863"/>
              <a:ext cx="973860" cy="835289"/>
              <a:chOff x="834850" y="3162500"/>
              <a:chExt cx="1323000" cy="1134750"/>
            </a:xfrm>
          </p:grpSpPr>
          <p:sp>
            <p:nvSpPr>
              <p:cNvPr id="189" name="Google Shape;104;p14">
                <a:extLst>
                  <a:ext uri="{FF2B5EF4-FFF2-40B4-BE49-F238E27FC236}">
                    <a16:creationId xmlns:a16="http://schemas.microsoft.com/office/drawing/2014/main" id="{42F43250-A11A-456B-8A4B-291AC6A23C56}"/>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5;p14">
                <a:extLst>
                  <a:ext uri="{FF2B5EF4-FFF2-40B4-BE49-F238E27FC236}">
                    <a16:creationId xmlns:a16="http://schemas.microsoft.com/office/drawing/2014/main" id="{4A423DBC-FFF0-4FD8-8DC5-DC7D93FDB3A5}"/>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6;p14">
                <a:extLst>
                  <a:ext uri="{FF2B5EF4-FFF2-40B4-BE49-F238E27FC236}">
                    <a16:creationId xmlns:a16="http://schemas.microsoft.com/office/drawing/2014/main" id="{250FD6B3-86E0-4998-82D7-8F86EA8FA0CF}"/>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7;p14">
                <a:extLst>
                  <a:ext uri="{FF2B5EF4-FFF2-40B4-BE49-F238E27FC236}">
                    <a16:creationId xmlns:a16="http://schemas.microsoft.com/office/drawing/2014/main" id="{F8D935B0-304C-40A1-A367-07F456D9ECF2}"/>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108;p14">
                <a:extLst>
                  <a:ext uri="{FF2B5EF4-FFF2-40B4-BE49-F238E27FC236}">
                    <a16:creationId xmlns:a16="http://schemas.microsoft.com/office/drawing/2014/main" id="{4535D540-0C50-4B07-A6B7-5BDAFFA7D983}"/>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200" name="Google Shape;81;p14">
            <a:extLst>
              <a:ext uri="{FF2B5EF4-FFF2-40B4-BE49-F238E27FC236}">
                <a16:creationId xmlns:a16="http://schemas.microsoft.com/office/drawing/2014/main" id="{305FAD82-FA20-4C6C-AD8C-BE0E1D7BC555}"/>
              </a:ext>
            </a:extLst>
          </p:cNvPr>
          <p:cNvGrpSpPr/>
          <p:nvPr/>
        </p:nvGrpSpPr>
        <p:grpSpPr>
          <a:xfrm>
            <a:off x="5002308" y="3282208"/>
            <a:ext cx="1323100" cy="901428"/>
            <a:chOff x="5764439" y="1832724"/>
            <a:chExt cx="1323100" cy="901428"/>
          </a:xfrm>
        </p:grpSpPr>
        <p:grpSp>
          <p:nvGrpSpPr>
            <p:cNvPr id="201" name="Google Shape;82;p14">
              <a:extLst>
                <a:ext uri="{FF2B5EF4-FFF2-40B4-BE49-F238E27FC236}">
                  <a16:creationId xmlns:a16="http://schemas.microsoft.com/office/drawing/2014/main" id="{548643CD-5031-45DD-BDE2-4477C683FE44}"/>
                </a:ext>
              </a:extLst>
            </p:cNvPr>
            <p:cNvGrpSpPr/>
            <p:nvPr/>
          </p:nvGrpSpPr>
          <p:grpSpPr>
            <a:xfrm>
              <a:off x="6584710" y="1832724"/>
              <a:ext cx="502830" cy="901428"/>
              <a:chOff x="2285225" y="3072525"/>
              <a:chExt cx="683100" cy="1224600"/>
            </a:xfrm>
          </p:grpSpPr>
          <p:sp>
            <p:nvSpPr>
              <p:cNvPr id="208" name="Google Shape;83;p14">
                <a:extLst>
                  <a:ext uri="{FF2B5EF4-FFF2-40B4-BE49-F238E27FC236}">
                    <a16:creationId xmlns:a16="http://schemas.microsoft.com/office/drawing/2014/main" id="{C83F1229-A3D9-49C4-B567-55E2B69B645B}"/>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9" name="Google Shape;84;p14">
                <a:extLst>
                  <a:ext uri="{FF2B5EF4-FFF2-40B4-BE49-F238E27FC236}">
                    <a16:creationId xmlns:a16="http://schemas.microsoft.com/office/drawing/2014/main" id="{9F021833-0039-493E-B278-1903E8E9606D}"/>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5;p14">
                <a:extLst>
                  <a:ext uri="{FF2B5EF4-FFF2-40B4-BE49-F238E27FC236}">
                    <a16:creationId xmlns:a16="http://schemas.microsoft.com/office/drawing/2014/main" id="{B15DE2AB-2AF4-406D-AEFF-62276D12E3B4}"/>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p14">
                <a:extLst>
                  <a:ext uri="{FF2B5EF4-FFF2-40B4-BE49-F238E27FC236}">
                    <a16:creationId xmlns:a16="http://schemas.microsoft.com/office/drawing/2014/main" id="{B061B983-1611-47D9-949C-D4FD9079C05F}"/>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7;p14">
                <a:extLst>
                  <a:ext uri="{FF2B5EF4-FFF2-40B4-BE49-F238E27FC236}">
                    <a16:creationId xmlns:a16="http://schemas.microsoft.com/office/drawing/2014/main" id="{1EFC964D-5E64-449A-A52A-D01BE376E1CE}"/>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8;p14">
                <a:extLst>
                  <a:ext uri="{FF2B5EF4-FFF2-40B4-BE49-F238E27FC236}">
                    <a16:creationId xmlns:a16="http://schemas.microsoft.com/office/drawing/2014/main" id="{DFEF6B1B-739B-4F6F-AF7D-C83BEC5C1F5F}"/>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89;p14">
              <a:extLst>
                <a:ext uri="{FF2B5EF4-FFF2-40B4-BE49-F238E27FC236}">
                  <a16:creationId xmlns:a16="http://schemas.microsoft.com/office/drawing/2014/main" id="{A09F784E-1B85-40E6-8E2E-59980AC85306}"/>
                </a:ext>
              </a:extLst>
            </p:cNvPr>
            <p:cNvGrpSpPr/>
            <p:nvPr/>
          </p:nvGrpSpPr>
          <p:grpSpPr>
            <a:xfrm>
              <a:off x="5764439" y="1898863"/>
              <a:ext cx="973860" cy="835289"/>
              <a:chOff x="834850" y="3162500"/>
              <a:chExt cx="1323000" cy="1134750"/>
            </a:xfrm>
          </p:grpSpPr>
          <p:sp>
            <p:nvSpPr>
              <p:cNvPr id="203" name="Google Shape;90;p14">
                <a:extLst>
                  <a:ext uri="{FF2B5EF4-FFF2-40B4-BE49-F238E27FC236}">
                    <a16:creationId xmlns:a16="http://schemas.microsoft.com/office/drawing/2014/main" id="{85588937-84FC-4FB1-AE72-E295AFB81F4C}"/>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1;p14">
                <a:extLst>
                  <a:ext uri="{FF2B5EF4-FFF2-40B4-BE49-F238E27FC236}">
                    <a16:creationId xmlns:a16="http://schemas.microsoft.com/office/drawing/2014/main" id="{386B5E81-23DF-4692-9A7E-0545698FE936}"/>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2;p14">
                <a:extLst>
                  <a:ext uri="{FF2B5EF4-FFF2-40B4-BE49-F238E27FC236}">
                    <a16:creationId xmlns:a16="http://schemas.microsoft.com/office/drawing/2014/main" id="{80AD7F74-B5C8-4C08-8A94-E54616872173}"/>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3;p14">
                <a:extLst>
                  <a:ext uri="{FF2B5EF4-FFF2-40B4-BE49-F238E27FC236}">
                    <a16:creationId xmlns:a16="http://schemas.microsoft.com/office/drawing/2014/main" id="{20540364-AF7D-40BE-AB4D-6D56218DF3E3}"/>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 name="Google Shape;94;p14">
                <a:extLst>
                  <a:ext uri="{FF2B5EF4-FFF2-40B4-BE49-F238E27FC236}">
                    <a16:creationId xmlns:a16="http://schemas.microsoft.com/office/drawing/2014/main" id="{0C8033F0-3614-42F3-9BBC-8D7CB6CCC98C}"/>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3" name="Group 2">
            <a:extLst>
              <a:ext uri="{FF2B5EF4-FFF2-40B4-BE49-F238E27FC236}">
                <a16:creationId xmlns:a16="http://schemas.microsoft.com/office/drawing/2014/main" id="{51FE7F45-247B-4D59-85DC-1034E5450014}"/>
              </a:ext>
            </a:extLst>
          </p:cNvPr>
          <p:cNvGrpSpPr/>
          <p:nvPr/>
        </p:nvGrpSpPr>
        <p:grpSpPr>
          <a:xfrm>
            <a:off x="922372" y="2188369"/>
            <a:ext cx="1469398" cy="1179466"/>
            <a:chOff x="922372" y="2188369"/>
            <a:chExt cx="1469398" cy="1179466"/>
          </a:xfrm>
        </p:grpSpPr>
        <p:sp>
          <p:nvSpPr>
            <p:cNvPr id="53" name="Rectangle: Rounded Corners 52">
              <a:extLst>
                <a:ext uri="{FF2B5EF4-FFF2-40B4-BE49-F238E27FC236}">
                  <a16:creationId xmlns:a16="http://schemas.microsoft.com/office/drawing/2014/main" id="{1E52F532-B516-4E73-9AE2-8D1357C80006}"/>
                </a:ext>
              </a:extLst>
            </p:cNvPr>
            <p:cNvSpPr/>
            <p:nvPr/>
          </p:nvSpPr>
          <p:spPr>
            <a:xfrm>
              <a:off x="1438119" y="2350213"/>
              <a:ext cx="475861" cy="486799"/>
            </a:xfrm>
            <a:prstGeom prst="roundRect">
              <a:avLst>
                <a:gd name="adj" fmla="val 15321"/>
              </a:avLst>
            </a:prstGeom>
            <a:solidFill>
              <a:srgbClr val="D9D9D9"/>
            </a:solidFill>
            <a:ln>
              <a:solidFill>
                <a:schemeClr val="bg1"/>
              </a:solidFill>
            </a:ln>
          </p:spPr>
          <p:txBody>
            <a:bodyPr spcFirstLastPara="1" wrap="square" lIns="91425" tIns="91425" rIns="91425" bIns="91425" anchor="ctr" anchorCtr="0">
              <a:noAutofit/>
            </a:bodyPr>
            <a:lstStyle/>
            <a:p>
              <a:endParaRPr lang="en-US" dirty="0">
                <a:solidFill>
                  <a:srgbClr val="000000"/>
                </a:solidFill>
                <a:latin typeface="Arial"/>
                <a:cs typeface="Arial"/>
              </a:endParaRPr>
            </a:p>
          </p:txBody>
        </p:sp>
        <p:sp>
          <p:nvSpPr>
            <p:cNvPr id="34" name="Oval 33">
              <a:extLst>
                <a:ext uri="{FF2B5EF4-FFF2-40B4-BE49-F238E27FC236}">
                  <a16:creationId xmlns:a16="http://schemas.microsoft.com/office/drawing/2014/main" id="{7D43FA10-21CD-49CA-A49F-6DCAF9DF982E}"/>
                </a:ext>
              </a:extLst>
            </p:cNvPr>
            <p:cNvSpPr/>
            <p:nvPr/>
          </p:nvSpPr>
          <p:spPr>
            <a:xfrm>
              <a:off x="1594801" y="2502940"/>
              <a:ext cx="152400" cy="152400"/>
            </a:xfrm>
            <a:prstGeom prst="ellipse">
              <a:avLst/>
            </a:prstGeom>
            <a:solidFill>
              <a:srgbClr val="999999"/>
            </a:solidFill>
            <a:ln w="6350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7858F7D6-6E5B-4AB2-A80E-DEC1CDE1FEA1}"/>
                </a:ext>
              </a:extLst>
            </p:cNvPr>
            <p:cNvCxnSpPr>
              <a:cxnSpLocks/>
              <a:stCxn id="34" idx="5"/>
              <a:endCxn id="23" idx="0"/>
            </p:cNvCxnSpPr>
            <p:nvPr/>
          </p:nvCxnSpPr>
          <p:spPr>
            <a:xfrm>
              <a:off x="1724883" y="2633022"/>
              <a:ext cx="666887" cy="731774"/>
            </a:xfrm>
            <a:prstGeom prst="straightConnector1">
              <a:avLst/>
            </a:prstGeom>
            <a:ln w="50800">
              <a:solidFill>
                <a:srgbClr val="999999"/>
              </a:solidFill>
              <a:headEnd w="lg" len="lg"/>
              <a:tailEnd type="arrow"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311601B-C624-40D0-B2A1-C9150726D536}"/>
                </a:ext>
              </a:extLst>
            </p:cNvPr>
            <p:cNvCxnSpPr>
              <a:cxnSpLocks/>
              <a:stCxn id="34" idx="3"/>
              <a:endCxn id="9" idx="0"/>
            </p:cNvCxnSpPr>
            <p:nvPr/>
          </p:nvCxnSpPr>
          <p:spPr>
            <a:xfrm flipH="1">
              <a:off x="922372" y="2633022"/>
              <a:ext cx="694747" cy="734813"/>
            </a:xfrm>
            <a:prstGeom prst="straightConnector1">
              <a:avLst/>
            </a:prstGeom>
            <a:ln w="50800">
              <a:solidFill>
                <a:srgbClr val="999999"/>
              </a:solidFill>
              <a:headEnd w="lg" len="lg"/>
              <a:tailEnd type="arrow"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2624119-2D4C-4E1F-BE5E-062FCF32D52E}"/>
                </a:ext>
              </a:extLst>
            </p:cNvPr>
            <p:cNvCxnSpPr>
              <a:cxnSpLocks/>
              <a:endCxn id="34" idx="0"/>
            </p:cNvCxnSpPr>
            <p:nvPr/>
          </p:nvCxnSpPr>
          <p:spPr>
            <a:xfrm>
              <a:off x="1671001" y="2188369"/>
              <a:ext cx="0" cy="314571"/>
            </a:xfrm>
            <a:prstGeom prst="straightConnector1">
              <a:avLst/>
            </a:prstGeom>
            <a:ln w="50800">
              <a:solidFill>
                <a:srgbClr val="999999"/>
              </a:solidFill>
              <a:headEnd w="lg" len="lg"/>
              <a:tailEnd type="none" w="sm" len="sm"/>
            </a:ln>
          </p:spPr>
          <p:style>
            <a:lnRef idx="1">
              <a:schemeClr val="accent1"/>
            </a:lnRef>
            <a:fillRef idx="0">
              <a:schemeClr val="accent1"/>
            </a:fillRef>
            <a:effectRef idx="0">
              <a:schemeClr val="accent1"/>
            </a:effectRef>
            <a:fontRef idx="minor">
              <a:schemeClr val="tx1"/>
            </a:fontRef>
          </p:style>
        </p:cxnSp>
      </p:grpSp>
      <p:sp>
        <p:nvSpPr>
          <p:cNvPr id="167" name="Cube 166">
            <a:extLst>
              <a:ext uri="{FF2B5EF4-FFF2-40B4-BE49-F238E27FC236}">
                <a16:creationId xmlns:a16="http://schemas.microsoft.com/office/drawing/2014/main" id="{26B76036-3671-4890-BF1E-A346C0A4C084}"/>
              </a:ext>
            </a:extLst>
          </p:cNvPr>
          <p:cNvSpPr/>
          <p:nvPr/>
        </p:nvSpPr>
        <p:spPr>
          <a:xfrm>
            <a:off x="5346091" y="3625112"/>
            <a:ext cx="272108" cy="240213"/>
          </a:xfrm>
          <a:prstGeom prst="cube">
            <a:avLst>
              <a:gd name="adj" fmla="val 22243"/>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ube 1074">
            <a:extLst>
              <a:ext uri="{FF2B5EF4-FFF2-40B4-BE49-F238E27FC236}">
                <a16:creationId xmlns:a16="http://schemas.microsoft.com/office/drawing/2014/main" id="{F00AA9FE-4E51-45D8-90F5-9D6018846CDB}"/>
              </a:ext>
            </a:extLst>
          </p:cNvPr>
          <p:cNvSpPr/>
          <p:nvPr/>
        </p:nvSpPr>
        <p:spPr>
          <a:xfrm>
            <a:off x="5230731" y="3395434"/>
            <a:ext cx="272577" cy="261366"/>
          </a:xfrm>
          <a:prstGeom prst="cube">
            <a:avLst>
              <a:gd name="adj" fmla="val 22243"/>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ube 167">
            <a:extLst>
              <a:ext uri="{FF2B5EF4-FFF2-40B4-BE49-F238E27FC236}">
                <a16:creationId xmlns:a16="http://schemas.microsoft.com/office/drawing/2014/main" id="{6EFF84D8-D4D4-4F62-85C2-19F7CF380A9D}"/>
              </a:ext>
            </a:extLst>
          </p:cNvPr>
          <p:cNvSpPr/>
          <p:nvPr/>
        </p:nvSpPr>
        <p:spPr>
          <a:xfrm>
            <a:off x="5475544" y="3395434"/>
            <a:ext cx="272577" cy="261366"/>
          </a:xfrm>
          <a:prstGeom prst="cube">
            <a:avLst>
              <a:gd name="adj" fmla="val 22243"/>
            </a:avLst>
          </a:prstGeom>
          <a:solidFill>
            <a:srgbClr val="F4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 94">
            <a:extLst>
              <a:ext uri="{FF2B5EF4-FFF2-40B4-BE49-F238E27FC236}">
                <a16:creationId xmlns:a16="http://schemas.microsoft.com/office/drawing/2014/main" id="{1F79B0C4-6F96-4EC1-AE4C-E082BB133308}"/>
              </a:ext>
            </a:extLst>
          </p:cNvPr>
          <p:cNvSpPr/>
          <p:nvPr/>
        </p:nvSpPr>
        <p:spPr>
          <a:xfrm>
            <a:off x="6848212" y="3647180"/>
            <a:ext cx="272108" cy="240213"/>
          </a:xfrm>
          <a:prstGeom prst="cube">
            <a:avLst>
              <a:gd name="adj" fmla="val 22243"/>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 95">
            <a:extLst>
              <a:ext uri="{FF2B5EF4-FFF2-40B4-BE49-F238E27FC236}">
                <a16:creationId xmlns:a16="http://schemas.microsoft.com/office/drawing/2014/main" id="{CFAD08D5-B321-42AB-A073-1D4F06D6231F}"/>
              </a:ext>
            </a:extLst>
          </p:cNvPr>
          <p:cNvSpPr/>
          <p:nvPr/>
        </p:nvSpPr>
        <p:spPr>
          <a:xfrm>
            <a:off x="6732852" y="3417502"/>
            <a:ext cx="272577" cy="261366"/>
          </a:xfrm>
          <a:prstGeom prst="cube">
            <a:avLst>
              <a:gd name="adj" fmla="val 22243"/>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 96">
            <a:extLst>
              <a:ext uri="{FF2B5EF4-FFF2-40B4-BE49-F238E27FC236}">
                <a16:creationId xmlns:a16="http://schemas.microsoft.com/office/drawing/2014/main" id="{0085CD6C-7FA8-4DF3-A091-8F02FBA75B25}"/>
              </a:ext>
            </a:extLst>
          </p:cNvPr>
          <p:cNvSpPr/>
          <p:nvPr/>
        </p:nvSpPr>
        <p:spPr>
          <a:xfrm>
            <a:off x="6977665" y="3417502"/>
            <a:ext cx="272577" cy="261366"/>
          </a:xfrm>
          <a:prstGeom prst="cube">
            <a:avLst>
              <a:gd name="adj" fmla="val 22243"/>
            </a:avLst>
          </a:prstGeom>
          <a:solidFill>
            <a:srgbClr val="F4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C5609A6-980B-4F79-AB02-122EBA765E15}"/>
              </a:ext>
            </a:extLst>
          </p:cNvPr>
          <p:cNvGrpSpPr/>
          <p:nvPr/>
        </p:nvGrpSpPr>
        <p:grpSpPr>
          <a:xfrm>
            <a:off x="6073995" y="4177286"/>
            <a:ext cx="2282431" cy="22798"/>
            <a:chOff x="6073995" y="4177286"/>
            <a:chExt cx="2282431" cy="22798"/>
          </a:xfrm>
        </p:grpSpPr>
        <p:cxnSp>
          <p:nvCxnSpPr>
            <p:cNvPr id="91" name="Connector: Elbow 90">
              <a:extLst>
                <a:ext uri="{FF2B5EF4-FFF2-40B4-BE49-F238E27FC236}">
                  <a16:creationId xmlns:a16="http://schemas.microsoft.com/office/drawing/2014/main" id="{6751ECD2-C1D0-475C-A0A4-B367A8F14CE4}"/>
                </a:ext>
              </a:extLst>
            </p:cNvPr>
            <p:cNvCxnSpPr>
              <a:cxnSpLocks/>
              <a:stCxn id="208" idx="2"/>
              <a:endCxn id="163" idx="3"/>
            </p:cNvCxnSpPr>
            <p:nvPr/>
          </p:nvCxnSpPr>
          <p:spPr>
            <a:xfrm rot="16200000" flipH="1">
              <a:off x="7212035" y="3045595"/>
              <a:ext cx="12700" cy="2276082"/>
            </a:xfrm>
            <a:prstGeom prst="bentConnector3">
              <a:avLst>
                <a:gd name="adj1" fmla="val 1800000"/>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2A5C1027-89F6-4737-A837-599D727ADA4E}"/>
                </a:ext>
              </a:extLst>
            </p:cNvPr>
            <p:cNvCxnSpPr>
              <a:cxnSpLocks/>
              <a:stCxn id="208" idx="2"/>
              <a:endCxn id="194" idx="2"/>
            </p:cNvCxnSpPr>
            <p:nvPr/>
          </p:nvCxnSpPr>
          <p:spPr>
            <a:xfrm rot="16200000" flipH="1">
              <a:off x="6804435" y="3453195"/>
              <a:ext cx="16449" cy="1477330"/>
            </a:xfrm>
            <a:prstGeom prst="bentConnector3">
              <a:avLst>
                <a:gd name="adj1" fmla="val 1349827"/>
              </a:avLst>
            </a:prstGeom>
            <a:ln w="25400">
              <a:solidFill>
                <a:srgbClr val="737373"/>
              </a:soli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5" name="slide 6 provisioning vs take 2 part 1">
            <a:hlinkClick r:id="" action="ppaction://media"/>
            <a:extLst>
              <a:ext uri="{FF2B5EF4-FFF2-40B4-BE49-F238E27FC236}">
                <a16:creationId xmlns:a16="http://schemas.microsoft.com/office/drawing/2014/main" id="{8CEB0128-9C4C-4E0B-9D6D-EB6A88A5F6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pic>
        <p:nvPicPr>
          <p:cNvPr id="35" name="slide 6 provisioning vs take 2 part 2">
            <a:hlinkClick r:id="" action="ppaction://media"/>
            <a:extLst>
              <a:ext uri="{FF2B5EF4-FFF2-40B4-BE49-F238E27FC236}">
                <a16:creationId xmlns:a16="http://schemas.microsoft.com/office/drawing/2014/main" id="{2C42A3F3-9E9E-42D2-8C21-FFB1431AD5D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205106" y="3127262"/>
            <a:ext cx="609600" cy="609600"/>
          </a:xfrm>
          <a:prstGeom prst="rect">
            <a:avLst/>
          </a:prstGeom>
        </p:spPr>
      </p:pic>
      <p:sp>
        <p:nvSpPr>
          <p:cNvPr id="99" name="Google Shape;75;p14">
            <a:extLst>
              <a:ext uri="{FF2B5EF4-FFF2-40B4-BE49-F238E27FC236}">
                <a16:creationId xmlns:a16="http://schemas.microsoft.com/office/drawing/2014/main" id="{6DA243D3-5437-4136-AC13-AB9197E9775A}"/>
              </a:ext>
            </a:extLst>
          </p:cNvPr>
          <p:cNvSpPr/>
          <p:nvPr/>
        </p:nvSpPr>
        <p:spPr>
          <a:xfrm>
            <a:off x="400818" y="1517904"/>
            <a:ext cx="8411488" cy="3027202"/>
          </a:xfrm>
          <a:prstGeom prst="roundRect">
            <a:avLst>
              <a:gd name="adj" fmla="val 5124"/>
            </a:avLst>
          </a:prstGeom>
          <a:noFill/>
          <a:ln w="28575" cap="flat" cmpd="sng">
            <a:solidFill>
              <a:srgbClr val="B7B7B7"/>
            </a:solidFill>
            <a:prstDash val="dot"/>
            <a:round/>
            <a:headEnd type="none" w="sm" len="sm"/>
            <a:tailEnd type="none" w="sm" len="sm"/>
          </a:ln>
        </p:spPr>
        <p:txBody>
          <a:bodyPr spcFirstLastPara="1" wrap="square" lIns="91425" tIns="91425" rIns="91425" bIns="0" anchor="b" anchorCtr="0">
            <a:noAutofit/>
          </a:bodyPr>
          <a:lstStyle/>
          <a:p>
            <a:pPr lvl="0" algn="ctr"/>
            <a:r>
              <a:rPr lang="en-US" sz="1800" dirty="0" err="1">
                <a:solidFill>
                  <a:schemeClr val="tx2"/>
                </a:solidFill>
                <a:latin typeface="Roboto"/>
                <a:ea typeface="Roboto"/>
                <a:sym typeface="Roboto"/>
              </a:rPr>
              <a:t>IaC</a:t>
            </a:r>
            <a:endParaRPr sz="1800" dirty="0">
              <a:solidFill>
                <a:schemeClr val="tx2"/>
              </a:solidFill>
              <a:latin typeface="Roboto"/>
              <a:ea typeface="Roboto"/>
              <a:sym typeface="Roboto"/>
            </a:endParaRPr>
          </a:p>
        </p:txBody>
      </p:sp>
    </p:spTree>
    <p:extLst>
      <p:ext uri="{BB962C8B-B14F-4D97-AF65-F5344CB8AC3E}">
        <p14:creationId xmlns:p14="http://schemas.microsoft.com/office/powerpoint/2010/main" val="1456026306"/>
      </p:ext>
    </p:extLst>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772" fill="hold"/>
                                        <p:tgtEl>
                                          <p:spTgt spid="5"/>
                                        </p:tgtEl>
                                      </p:cBhvr>
                                    </p:cmd>
                                  </p:childTnLst>
                                </p:cTn>
                              </p:par>
                              <p:par>
                                <p:cTn id="7" presetID="10" presetClass="entr" presetSubtype="0" fill="hold" grpId="0" nodeType="withEffect">
                                  <p:stCondLst>
                                    <p:cond delay="6500"/>
                                  </p:stCondLst>
                                  <p:childTnLst>
                                    <p:set>
                                      <p:cBhvr>
                                        <p:cTn id="8" dur="1" fill="hold">
                                          <p:stCondLst>
                                            <p:cond delay="0"/>
                                          </p:stCondLst>
                                        </p:cTn>
                                        <p:tgtEl>
                                          <p:spTgt spid="1045">
                                            <p:txEl>
                                              <p:pRg st="0" end="0"/>
                                            </p:txEl>
                                          </p:spTgt>
                                        </p:tgtEl>
                                        <p:attrNameLst>
                                          <p:attrName>style.visibility</p:attrName>
                                        </p:attrNameLst>
                                      </p:cBhvr>
                                      <p:to>
                                        <p:strVal val="visible"/>
                                      </p:to>
                                    </p:set>
                                    <p:animEffect transition="in" filter="fade">
                                      <p:cBhvr>
                                        <p:cTn id="9" dur="500"/>
                                        <p:tgtEl>
                                          <p:spTgt spid="1045">
                                            <p:txEl>
                                              <p:pRg st="0" end="0"/>
                                            </p:txEl>
                                          </p:spTgt>
                                        </p:tgtEl>
                                      </p:cBhvr>
                                    </p:animEffect>
                                  </p:childTnLst>
                                </p:cTn>
                              </p:par>
                              <p:par>
                                <p:cTn id="10" presetID="10" presetClass="entr" presetSubtype="0" fill="hold" grpId="0" nodeType="withEffect">
                                  <p:stCondLst>
                                    <p:cond delay="7500"/>
                                  </p:stCondLst>
                                  <p:childTnLst>
                                    <p:set>
                                      <p:cBhvr>
                                        <p:cTn id="11" dur="1" fill="hold">
                                          <p:stCondLst>
                                            <p:cond delay="0"/>
                                          </p:stCondLst>
                                        </p:cTn>
                                        <p:tgtEl>
                                          <p:spTgt spid="1046">
                                            <p:txEl>
                                              <p:pRg st="0" end="0"/>
                                            </p:txEl>
                                          </p:spTgt>
                                        </p:tgtEl>
                                        <p:attrNameLst>
                                          <p:attrName>style.visibility</p:attrName>
                                        </p:attrNameLst>
                                      </p:cBhvr>
                                      <p:to>
                                        <p:strVal val="visible"/>
                                      </p:to>
                                    </p:set>
                                    <p:animEffect transition="in" filter="fade">
                                      <p:cBhvr>
                                        <p:cTn id="12" dur="500"/>
                                        <p:tgtEl>
                                          <p:spTgt spid="1046">
                                            <p:txEl>
                                              <p:pRg st="0" end="0"/>
                                            </p:txEl>
                                          </p:spTgt>
                                        </p:tgtEl>
                                      </p:cBhvr>
                                    </p:animEffect>
                                  </p:childTnLst>
                                </p:cTn>
                              </p:par>
                              <p:par>
                                <p:cTn id="13" presetID="10" presetClass="entr" presetSubtype="0" fill="hold" grpId="0" nodeType="withEffect">
                                  <p:stCondLst>
                                    <p:cond delay="1200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10" presetClass="entr" presetSubtype="0" fill="hold" nodeType="withEffect">
                                  <p:stCondLst>
                                    <p:cond delay="32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326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3550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par>
                                <p:cTn id="25" presetID="10" presetClass="entr" presetSubtype="0" fill="hold" nodeType="withEffect">
                                  <p:stCondLst>
                                    <p:cond delay="36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370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5380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par>
                                <p:cTn id="34" presetID="10" presetClass="entr" presetSubtype="0" fill="hold" nodeType="withEffect">
                                  <p:stCondLst>
                                    <p:cond delay="53900"/>
                                  </p:stCondLst>
                                  <p:childTnLst>
                                    <p:set>
                                      <p:cBhvr>
                                        <p:cTn id="35" dur="1" fill="hold">
                                          <p:stCondLst>
                                            <p:cond delay="0"/>
                                          </p:stCondLst>
                                        </p:cTn>
                                        <p:tgtEl>
                                          <p:spTgt spid="186"/>
                                        </p:tgtEl>
                                        <p:attrNameLst>
                                          <p:attrName>style.visibility</p:attrName>
                                        </p:attrNameLst>
                                      </p:cBhvr>
                                      <p:to>
                                        <p:strVal val="visible"/>
                                      </p:to>
                                    </p:set>
                                    <p:animEffect transition="in" filter="fade">
                                      <p:cBhvr>
                                        <p:cTn id="36" dur="500"/>
                                        <p:tgtEl>
                                          <p:spTgt spid="186"/>
                                        </p:tgtEl>
                                      </p:cBhvr>
                                    </p:animEffect>
                                  </p:childTnLst>
                                </p:cTn>
                              </p:par>
                              <p:par>
                                <p:cTn id="37" presetID="10" presetClass="entr" presetSubtype="0" fill="hold" nodeType="withEffect">
                                  <p:stCondLst>
                                    <p:cond delay="54000"/>
                                  </p:stCondLst>
                                  <p:childTnLst>
                                    <p:set>
                                      <p:cBhvr>
                                        <p:cTn id="38" dur="1" fill="hold">
                                          <p:stCondLst>
                                            <p:cond delay="0"/>
                                          </p:stCondLst>
                                        </p:cTn>
                                        <p:tgtEl>
                                          <p:spTgt spid="162"/>
                                        </p:tgtEl>
                                        <p:attrNameLst>
                                          <p:attrName>style.visibility</p:attrName>
                                        </p:attrNameLst>
                                      </p:cBhvr>
                                      <p:to>
                                        <p:strVal val="visible"/>
                                      </p:to>
                                    </p:set>
                                    <p:animEffect transition="in" filter="fade">
                                      <p:cBhvr>
                                        <p:cTn id="39" dur="500"/>
                                        <p:tgtEl>
                                          <p:spTgt spid="162"/>
                                        </p:tgtEl>
                                      </p:cBhvr>
                                    </p:animEffect>
                                  </p:childTnLst>
                                </p:cTn>
                              </p:par>
                              <p:par>
                                <p:cTn id="40" presetID="10" presetClass="entr" presetSubtype="0" fill="hold" nodeType="withEffect">
                                  <p:stCondLst>
                                    <p:cond delay="541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1" nodeType="withEffect">
                                  <p:stCondLst>
                                    <p:cond delay="56000"/>
                                  </p:stCondLst>
                                  <p:childTnLst>
                                    <p:set>
                                      <p:cBhvr>
                                        <p:cTn id="44" dur="1" fill="hold">
                                          <p:stCondLst>
                                            <p:cond delay="0"/>
                                          </p:stCondLst>
                                        </p:cTn>
                                        <p:tgtEl>
                                          <p:spTgt spid="1075"/>
                                        </p:tgtEl>
                                        <p:attrNameLst>
                                          <p:attrName>style.visibility</p:attrName>
                                        </p:attrNameLst>
                                      </p:cBhvr>
                                      <p:to>
                                        <p:strVal val="visible"/>
                                      </p:to>
                                    </p:set>
                                    <p:animEffect transition="in" filter="fade">
                                      <p:cBhvr>
                                        <p:cTn id="45" dur="500"/>
                                        <p:tgtEl>
                                          <p:spTgt spid="1075"/>
                                        </p:tgtEl>
                                      </p:cBhvr>
                                    </p:animEffect>
                                  </p:childTnLst>
                                </p:cTn>
                              </p:par>
                              <p:par>
                                <p:cTn id="46" presetID="10" presetClass="entr" presetSubtype="0" fill="hold" grpId="1" nodeType="withEffect">
                                  <p:stCondLst>
                                    <p:cond delay="5600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500"/>
                                        <p:tgtEl>
                                          <p:spTgt spid="168"/>
                                        </p:tgtEl>
                                      </p:cBhvr>
                                    </p:animEffect>
                                  </p:childTnLst>
                                </p:cTn>
                              </p:par>
                              <p:par>
                                <p:cTn id="49" presetID="10" presetClass="entr" presetSubtype="0" fill="hold" grpId="1" nodeType="withEffect">
                                  <p:stCondLst>
                                    <p:cond delay="5600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par>
                                <p:cTn id="52" presetID="10" presetClass="entr" presetSubtype="0" fill="hold" grpId="1" nodeType="withEffect">
                                  <p:stCondLst>
                                    <p:cond delay="5600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par>
                                <p:cTn id="55" presetID="10" presetClass="entr" presetSubtype="0" fill="hold" grpId="1" nodeType="withEffect">
                                  <p:stCondLst>
                                    <p:cond delay="56000"/>
                                  </p:stCondLst>
                                  <p:childTnLst>
                                    <p:set>
                                      <p:cBhvr>
                                        <p:cTn id="56" dur="1" fill="hold">
                                          <p:stCondLst>
                                            <p:cond delay="0"/>
                                          </p:stCondLst>
                                        </p:cTn>
                                        <p:tgtEl>
                                          <p:spTgt spid="97"/>
                                        </p:tgtEl>
                                        <p:attrNameLst>
                                          <p:attrName>style.visibility</p:attrName>
                                        </p:attrNameLst>
                                      </p:cBhvr>
                                      <p:to>
                                        <p:strVal val="visible"/>
                                      </p:to>
                                    </p:set>
                                    <p:animEffect transition="in" filter="fade">
                                      <p:cBhvr>
                                        <p:cTn id="57" dur="500"/>
                                        <p:tgtEl>
                                          <p:spTgt spid="97"/>
                                        </p:tgtEl>
                                      </p:cBhvr>
                                    </p:animEffect>
                                  </p:childTnLst>
                                </p:cTn>
                              </p:par>
                              <p:par>
                                <p:cTn id="58" presetID="10" presetClass="entr" presetSubtype="0" fill="hold" grpId="1" nodeType="withEffect">
                                  <p:stCondLst>
                                    <p:cond delay="56000"/>
                                  </p:stCondLst>
                                  <p:childTnLst>
                                    <p:set>
                                      <p:cBhvr>
                                        <p:cTn id="59" dur="1" fill="hold">
                                          <p:stCondLst>
                                            <p:cond delay="0"/>
                                          </p:stCondLst>
                                        </p:cTn>
                                        <p:tgtEl>
                                          <p:spTgt spid="95"/>
                                        </p:tgtEl>
                                        <p:attrNameLst>
                                          <p:attrName>style.visibility</p:attrName>
                                        </p:attrNameLst>
                                      </p:cBhvr>
                                      <p:to>
                                        <p:strVal val="visible"/>
                                      </p:to>
                                    </p:set>
                                    <p:animEffect transition="in" filter="fade">
                                      <p:cBhvr>
                                        <p:cTn id="60" dur="500"/>
                                        <p:tgtEl>
                                          <p:spTgt spid="95"/>
                                        </p:tgtEl>
                                      </p:cBhvr>
                                    </p:animEffect>
                                  </p:childTnLst>
                                </p:cTn>
                              </p:par>
                              <p:par>
                                <p:cTn id="61" presetID="42" presetClass="path" presetSubtype="0" accel="50000" decel="50000" fill="hold" grpId="0" nodeType="withEffect">
                                  <p:stCondLst>
                                    <p:cond delay="56000"/>
                                  </p:stCondLst>
                                  <p:childTnLst>
                                    <p:animMotion origin="layout" path="M 8.33333E-7 -3.82716E-6 L -0.05677 -0.18549 " pathEditMode="relative" rAng="0" ptsTypes="AA">
                                      <p:cBhvr>
                                        <p:cTn id="62" dur="2000" spd="-100000" fill="hold"/>
                                        <p:tgtEl>
                                          <p:spTgt spid="1075"/>
                                        </p:tgtEl>
                                        <p:attrNameLst>
                                          <p:attrName>ppt_x</p:attrName>
                                          <p:attrName>ppt_y</p:attrName>
                                        </p:attrNameLst>
                                      </p:cBhvr>
                                      <p:rCtr x="-2847" y="-9290"/>
                                    </p:animMotion>
                                  </p:childTnLst>
                                </p:cTn>
                              </p:par>
                              <p:par>
                                <p:cTn id="63" presetID="42" presetClass="path" presetSubtype="0" accel="50000" decel="50000" fill="hold" grpId="0" nodeType="withEffect">
                                  <p:stCondLst>
                                    <p:cond delay="56000"/>
                                  </p:stCondLst>
                                  <p:childTnLst>
                                    <p:animMotion origin="layout" path="M 4.72222E-6 -3.82716E-6 L 0.04357 -0.18055 " pathEditMode="relative" rAng="0" ptsTypes="AA">
                                      <p:cBhvr>
                                        <p:cTn id="64" dur="2000" spd="-100000" fill="hold"/>
                                        <p:tgtEl>
                                          <p:spTgt spid="168"/>
                                        </p:tgtEl>
                                        <p:attrNameLst>
                                          <p:attrName>ppt_x</p:attrName>
                                          <p:attrName>ppt_y</p:attrName>
                                        </p:attrNameLst>
                                      </p:cBhvr>
                                      <p:rCtr x="2170" y="-9043"/>
                                    </p:animMotion>
                                  </p:childTnLst>
                                </p:cTn>
                              </p:par>
                              <p:par>
                                <p:cTn id="65" presetID="42" presetClass="path" presetSubtype="0" accel="50000" decel="50000" fill="hold" grpId="0" nodeType="withEffect">
                                  <p:stCondLst>
                                    <p:cond delay="56000"/>
                                  </p:stCondLst>
                                  <p:childTnLst>
                                    <p:animMotion origin="layout" path="M 8.33333E-7 3.58025E-6 L -0.0026 -0.22809 " pathEditMode="relative" rAng="0" ptsTypes="AA">
                                      <p:cBhvr>
                                        <p:cTn id="66" dur="2000" spd="-100000" fill="hold"/>
                                        <p:tgtEl>
                                          <p:spTgt spid="167"/>
                                        </p:tgtEl>
                                        <p:attrNameLst>
                                          <p:attrName>ppt_x</p:attrName>
                                          <p:attrName>ppt_y</p:attrName>
                                        </p:attrNameLst>
                                      </p:cBhvr>
                                      <p:rCtr x="-139" y="-11420"/>
                                    </p:animMotion>
                                  </p:childTnLst>
                                </p:cTn>
                              </p:par>
                              <p:par>
                                <p:cTn id="67" presetID="42" presetClass="path" presetSubtype="0" accel="50000" decel="50000" fill="hold" grpId="0" nodeType="withEffect">
                                  <p:stCondLst>
                                    <p:cond delay="56000"/>
                                  </p:stCondLst>
                                  <p:childTnLst>
                                    <p:animMotion origin="layout" path="M 8.33333E-7 -3.82716E-6 L -0.05677 -0.18549 " pathEditMode="relative" rAng="0" ptsTypes="AA">
                                      <p:cBhvr>
                                        <p:cTn id="68" dur="2000" spd="-100000" fill="hold"/>
                                        <p:tgtEl>
                                          <p:spTgt spid="96"/>
                                        </p:tgtEl>
                                        <p:attrNameLst>
                                          <p:attrName>ppt_x</p:attrName>
                                          <p:attrName>ppt_y</p:attrName>
                                        </p:attrNameLst>
                                      </p:cBhvr>
                                      <p:rCtr x="-2847" y="-9290"/>
                                    </p:animMotion>
                                  </p:childTnLst>
                                </p:cTn>
                              </p:par>
                              <p:par>
                                <p:cTn id="69" presetID="42" presetClass="path" presetSubtype="0" accel="50000" decel="50000" fill="hold" grpId="0" nodeType="withEffect">
                                  <p:stCondLst>
                                    <p:cond delay="56000"/>
                                  </p:stCondLst>
                                  <p:childTnLst>
                                    <p:animMotion origin="layout" path="M 4.72222E-6 -3.82716E-6 L 0.04357 -0.18055 " pathEditMode="relative" rAng="0" ptsTypes="AA">
                                      <p:cBhvr>
                                        <p:cTn id="70" dur="2000" spd="-100000" fill="hold"/>
                                        <p:tgtEl>
                                          <p:spTgt spid="97"/>
                                        </p:tgtEl>
                                        <p:attrNameLst>
                                          <p:attrName>ppt_x</p:attrName>
                                          <p:attrName>ppt_y</p:attrName>
                                        </p:attrNameLst>
                                      </p:cBhvr>
                                      <p:rCtr x="2170" y="-9043"/>
                                    </p:animMotion>
                                  </p:childTnLst>
                                </p:cTn>
                              </p:par>
                              <p:par>
                                <p:cTn id="71" presetID="42" presetClass="path" presetSubtype="0" accel="50000" decel="50000" fill="hold" grpId="0" nodeType="withEffect">
                                  <p:stCondLst>
                                    <p:cond delay="56000"/>
                                  </p:stCondLst>
                                  <p:childTnLst>
                                    <p:animMotion origin="layout" path="M 8.33333E-7 3.58025E-6 L -0.0026 -0.22809 " pathEditMode="relative" rAng="0" ptsTypes="AA">
                                      <p:cBhvr>
                                        <p:cTn id="72" dur="2000" spd="-100000" fill="hold"/>
                                        <p:tgtEl>
                                          <p:spTgt spid="95"/>
                                        </p:tgtEl>
                                        <p:attrNameLst>
                                          <p:attrName>ppt_x</p:attrName>
                                          <p:attrName>ppt_y</p:attrName>
                                        </p:attrNameLst>
                                      </p:cBhvr>
                                      <p:rCtr x="-139" y="-11420"/>
                                    </p:animMotion>
                                  </p:childTnLst>
                                </p:cTn>
                              </p:par>
                              <p:par>
                                <p:cTn id="73" presetID="10" presetClass="entr" presetSubtype="0" fill="hold" nodeType="withEffect">
                                  <p:stCondLst>
                                    <p:cond delay="56000"/>
                                  </p:stCondLst>
                                  <p:childTnLst>
                                    <p:set>
                                      <p:cBhvr>
                                        <p:cTn id="74" dur="1" fill="hold">
                                          <p:stCondLst>
                                            <p:cond delay="0"/>
                                          </p:stCondLst>
                                        </p:cTn>
                                        <p:tgtEl>
                                          <p:spTgt spid="1080"/>
                                        </p:tgtEl>
                                        <p:attrNameLst>
                                          <p:attrName>style.visibility</p:attrName>
                                        </p:attrNameLst>
                                      </p:cBhvr>
                                      <p:to>
                                        <p:strVal val="visible"/>
                                      </p:to>
                                    </p:set>
                                    <p:animEffect transition="in" filter="fade">
                                      <p:cBhvr>
                                        <p:cTn id="75" dur="500"/>
                                        <p:tgtEl>
                                          <p:spTgt spid="1080"/>
                                        </p:tgtEl>
                                      </p:cBhvr>
                                    </p:animEffect>
                                  </p:childTnLst>
                                </p:cTn>
                              </p:par>
                              <p:par>
                                <p:cTn id="76" presetID="42" presetClass="path" presetSubtype="0" accel="50000" decel="50000" fill="hold" nodeType="withEffect">
                                  <p:stCondLst>
                                    <p:cond delay="56000"/>
                                  </p:stCondLst>
                                  <p:childTnLst>
                                    <p:animMotion origin="layout" path="M 2.77778E-7 -2.59259E-6 L -0.00017 0.15803 " pathEditMode="relative" rAng="0" ptsTypes="AA">
                                      <p:cBhvr>
                                        <p:cTn id="77" dur="2000" fill="hold"/>
                                        <p:tgtEl>
                                          <p:spTgt spid="1080"/>
                                        </p:tgtEl>
                                        <p:attrNameLst>
                                          <p:attrName>ppt_x</p:attrName>
                                          <p:attrName>ppt_y</p:attrName>
                                        </p:attrNameLst>
                                      </p:cBhvr>
                                      <p:rCtr x="-17" y="7901"/>
                                    </p:animMotion>
                                  </p:childTnLst>
                                </p:cTn>
                              </p:par>
                            </p:childTnLst>
                          </p:cTn>
                        </p:par>
                        <p:par>
                          <p:cTn id="78" fill="hold">
                            <p:stCondLst>
                              <p:cond delay="62772"/>
                            </p:stCondLst>
                            <p:childTnLst>
                              <p:par>
                                <p:cTn id="79" presetID="1" presetClass="mediacall" presetSubtype="0" fill="hold" nodeType="afterEffect">
                                  <p:stCondLst>
                                    <p:cond delay="0"/>
                                  </p:stCondLst>
                                  <p:childTnLst>
                                    <p:cmd type="call" cmd="playFrom(0.0)">
                                      <p:cBhvr>
                                        <p:cTn id="80" dur="23719"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81" fill="hold" display="0">
                  <p:stCondLst>
                    <p:cond delay="indefinite"/>
                  </p:stCondLst>
                  <p:endCondLst>
                    <p:cond evt="onStopAudio" delay="0">
                      <p:tgtEl>
                        <p:sldTgt/>
                      </p:tgtEl>
                    </p:cond>
                  </p:endCondLst>
                </p:cTn>
                <p:tgtEl>
                  <p:spTgt spid="35"/>
                </p:tgtEl>
              </p:cMediaNode>
            </p:audio>
            <p:audio>
              <p:cMediaNode vol="80000" showWhenStopped="0">
                <p:cTn id="82" fill="hold" display="0">
                  <p:stCondLst>
                    <p:cond delay="indefinite"/>
                  </p:stCondLst>
                  <p:endCondLst>
                    <p:cond evt="onStopAudio" delay="0">
                      <p:tgtEl>
                        <p:sldTgt/>
                      </p:tgtEl>
                    </p:cond>
                  </p:endCondLst>
                </p:cTn>
                <p:tgtEl>
                  <p:spTgt spid="5"/>
                </p:tgtEl>
              </p:cMediaNode>
            </p:audio>
          </p:childTnLst>
        </p:cTn>
      </p:par>
    </p:tnLst>
    <p:bldLst>
      <p:bldP spid="1045" grpId="0" build="p"/>
      <p:bldP spid="1046" grpId="0" build="p"/>
      <p:bldP spid="167" grpId="0" animBg="1"/>
      <p:bldP spid="167" grpId="1" animBg="1"/>
      <p:bldP spid="1075" grpId="0" animBg="1"/>
      <p:bldP spid="1075" grpId="1" animBg="1"/>
      <p:bldP spid="168" grpId="0" animBg="1"/>
      <p:bldP spid="168" grpId="1" animBg="1"/>
      <p:bldP spid="95" grpId="0" animBg="1"/>
      <p:bldP spid="95" grpId="1" animBg="1"/>
      <p:bldP spid="96" grpId="0" animBg="1"/>
      <p:bldP spid="96" grpId="1" animBg="1"/>
      <p:bldP spid="97" grpId="0" animBg="1"/>
      <p:bldP spid="97" grpId="1" animBg="1"/>
      <p:bldP spid="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D634-3493-4DA1-B5B4-66A3AFAFE333}"/>
              </a:ext>
            </a:extLst>
          </p:cNvPr>
          <p:cNvSpPr>
            <a:spLocks noGrp="1"/>
          </p:cNvSpPr>
          <p:nvPr>
            <p:ph type="title"/>
          </p:nvPr>
        </p:nvSpPr>
        <p:spPr/>
        <p:txBody>
          <a:bodyPr/>
          <a:lstStyle/>
          <a:p>
            <a:r>
              <a:rPr lang="en-US" dirty="0"/>
              <a:t>Terraform</a:t>
            </a:r>
          </a:p>
        </p:txBody>
      </p:sp>
      <p:sp>
        <p:nvSpPr>
          <p:cNvPr id="3" name="Text Placeholder 2">
            <a:extLst>
              <a:ext uri="{FF2B5EF4-FFF2-40B4-BE49-F238E27FC236}">
                <a16:creationId xmlns:a16="http://schemas.microsoft.com/office/drawing/2014/main" id="{9891D1F2-4BB7-45E8-806C-A8704E2B1756}"/>
              </a:ext>
            </a:extLst>
          </p:cNvPr>
          <p:cNvSpPr>
            <a:spLocks noGrp="1"/>
          </p:cNvSpPr>
          <p:nvPr>
            <p:ph type="body" idx="1"/>
          </p:nvPr>
        </p:nvSpPr>
        <p:spPr/>
        <p:txBody>
          <a:bodyPr/>
          <a:lstStyle/>
          <a:p>
            <a:r>
              <a:rPr lang="en-US" dirty="0"/>
              <a:t>Open source provisioning tool developed by </a:t>
            </a:r>
            <a:r>
              <a:rPr lang="en-US" dirty="0" err="1">
                <a:hlinkClick r:id="rId7"/>
              </a:rPr>
              <a:t>Hashicorp</a:t>
            </a:r>
            <a:endParaRPr lang="en-US" dirty="0"/>
          </a:p>
          <a:p>
            <a:r>
              <a:rPr lang="en-US" dirty="0"/>
              <a:t>Works across different cloud platforms and services</a:t>
            </a:r>
          </a:p>
          <a:p>
            <a:r>
              <a:rPr lang="en-US" dirty="0"/>
              <a:t>Employs a </a:t>
            </a:r>
            <a:r>
              <a:rPr lang="en-US" b="1" dirty="0"/>
              <a:t>declarative </a:t>
            </a:r>
            <a:r>
              <a:rPr lang="en-US" dirty="0"/>
              <a:t>approach to configuration management</a:t>
            </a:r>
          </a:p>
        </p:txBody>
      </p:sp>
      <p:sp>
        <p:nvSpPr>
          <p:cNvPr id="4" name="Rectangle: Folded Corner 3">
            <a:extLst>
              <a:ext uri="{FF2B5EF4-FFF2-40B4-BE49-F238E27FC236}">
                <a16:creationId xmlns:a16="http://schemas.microsoft.com/office/drawing/2014/main" id="{8FDFA814-40E4-4584-AA25-EEBA7C149446}"/>
              </a:ext>
            </a:extLst>
          </p:cNvPr>
          <p:cNvSpPr/>
          <p:nvPr/>
        </p:nvSpPr>
        <p:spPr>
          <a:xfrm>
            <a:off x="471900" y="1516425"/>
            <a:ext cx="3989294" cy="3112800"/>
          </a:xfrm>
          <a:prstGeom prst="foldedCorner">
            <a:avLst/>
          </a:prstGeom>
          <a:solidFill>
            <a:srgbClr val="632CA6"/>
          </a:solidFill>
          <a:ln>
            <a:solidFill>
              <a:srgbClr val="49207A"/>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50" dirty="0">
                <a:latin typeface="Roboto Mono Medium" panose="020B0604020202020204" charset="0"/>
                <a:ea typeface="Roboto Mono Medium" panose="020B0604020202020204" charset="0"/>
              </a:rPr>
              <a:t>resource "</a:t>
            </a:r>
            <a:r>
              <a:rPr lang="en-US" sz="1050" dirty="0" err="1">
                <a:latin typeface="Roboto Mono Medium" panose="020B0604020202020204" charset="0"/>
                <a:ea typeface="Roboto Mono Medium" panose="020B0604020202020204" charset="0"/>
              </a:rPr>
              <a:t>google_compute_instance</a:t>
            </a:r>
            <a:r>
              <a:rPr lang="en-US" sz="1050" dirty="0">
                <a:latin typeface="Roboto Mono Medium" panose="020B0604020202020204" charset="0"/>
                <a:ea typeface="Roboto Mono Medium" panose="020B0604020202020204" charset="0"/>
              </a:rPr>
              <a:t>" “foo" {</a:t>
            </a:r>
          </a:p>
          <a:p>
            <a:r>
              <a:rPr lang="en-US" sz="1050" dirty="0">
                <a:latin typeface="Roboto Mono Medium" panose="020B0604020202020204" charset="0"/>
                <a:ea typeface="Roboto Mono Medium" panose="020B0604020202020204" charset="0"/>
              </a:rPr>
              <a:t>    name         = "test"</a:t>
            </a: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machine_type</a:t>
            </a:r>
            <a:r>
              <a:rPr lang="en-US" sz="1050" dirty="0">
                <a:latin typeface="Roboto Mono Medium" panose="020B0604020202020204" charset="0"/>
                <a:ea typeface="Roboto Mono Medium" panose="020B0604020202020204" charset="0"/>
              </a:rPr>
              <a:t> = "n1-standard-1"</a:t>
            </a:r>
          </a:p>
          <a:p>
            <a:r>
              <a:rPr lang="en-US" sz="1050" dirty="0">
                <a:latin typeface="Roboto Mono Medium" panose="020B0604020202020204" charset="0"/>
                <a:ea typeface="Roboto Mono Medium" panose="020B0604020202020204" charset="0"/>
              </a:rPr>
              <a:t>    zone         = "us-central1-a"</a:t>
            </a:r>
          </a:p>
          <a:p>
            <a:endParaRPr lang="en-US" sz="1050" dirty="0">
              <a:latin typeface="Roboto Mono Medium" panose="020B0604020202020204" charset="0"/>
              <a:ea typeface="Roboto Mono Medium" panose="020B0604020202020204" charset="0"/>
            </a:endParaRP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boot_disk</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initialize_params</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image = "</a:t>
            </a:r>
            <a:r>
              <a:rPr lang="en-US" sz="1050" dirty="0" err="1">
                <a:latin typeface="Roboto Mono Medium" panose="020B0604020202020204" charset="0"/>
                <a:ea typeface="Roboto Mono Medium" panose="020B0604020202020204" charset="0"/>
              </a:rPr>
              <a:t>debian</a:t>
            </a:r>
            <a:r>
              <a:rPr lang="en-US" sz="1050" dirty="0">
                <a:latin typeface="Roboto Mono Medium" panose="020B0604020202020204" charset="0"/>
                <a:ea typeface="Roboto Mono Medium" panose="020B0604020202020204" charset="0"/>
              </a:rPr>
              <a:t>-cloud/debian-9"</a:t>
            </a:r>
          </a:p>
          <a:p>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a:t>
            </a:r>
          </a:p>
          <a:p>
            <a:endParaRPr lang="en-US" sz="1050" dirty="0">
              <a:latin typeface="Roboto Mono Medium" panose="020B0604020202020204" charset="0"/>
              <a:ea typeface="Roboto Mono Medium" panose="020B0604020202020204" charset="0"/>
            </a:endParaRP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network_interface</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network = "default"</a:t>
            </a:r>
          </a:p>
          <a:p>
            <a:endParaRPr lang="en-US" sz="1050" dirty="0">
              <a:latin typeface="Roboto Mono Medium" panose="020B0604020202020204" charset="0"/>
              <a:ea typeface="Roboto Mono Medium" panose="020B0604020202020204" charset="0"/>
            </a:endParaRPr>
          </a:p>
          <a:p>
            <a:r>
              <a:rPr lang="en-US" sz="1050" dirty="0">
                <a:latin typeface="Roboto Mono Medium" panose="020B0604020202020204" charset="0"/>
                <a:ea typeface="Roboto Mono Medium" panose="020B0604020202020204" charset="0"/>
              </a:rPr>
              <a:t>        </a:t>
            </a:r>
            <a:r>
              <a:rPr lang="en-US" sz="1050" dirty="0" err="1">
                <a:latin typeface="Roboto Mono Medium" panose="020B0604020202020204" charset="0"/>
                <a:ea typeface="Roboto Mono Medium" panose="020B0604020202020204" charset="0"/>
              </a:rPr>
              <a:t>access_config</a:t>
            </a:r>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 Ephemeral IP</a:t>
            </a:r>
          </a:p>
          <a:p>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    }</a:t>
            </a:r>
          </a:p>
          <a:p>
            <a:r>
              <a:rPr lang="en-US" sz="1050" dirty="0">
                <a:latin typeface="Roboto Mono Medium" panose="020B0604020202020204" charset="0"/>
                <a:ea typeface="Roboto Mono Medium" panose="020B0604020202020204" charset="0"/>
              </a:rPr>
              <a:t>}</a:t>
            </a:r>
          </a:p>
        </p:txBody>
      </p:sp>
      <p:grpSp>
        <p:nvGrpSpPr>
          <p:cNvPr id="5" name="Google Shape;95;p14">
            <a:extLst>
              <a:ext uri="{FF2B5EF4-FFF2-40B4-BE49-F238E27FC236}">
                <a16:creationId xmlns:a16="http://schemas.microsoft.com/office/drawing/2014/main" id="{E15C2E52-225A-4FCF-B3F6-88843418E7AB}"/>
              </a:ext>
            </a:extLst>
          </p:cNvPr>
          <p:cNvGrpSpPr/>
          <p:nvPr/>
        </p:nvGrpSpPr>
        <p:grpSpPr>
          <a:xfrm>
            <a:off x="5445123" y="1880055"/>
            <a:ext cx="1323100" cy="901428"/>
            <a:chOff x="7370889" y="1832724"/>
            <a:chExt cx="1323100" cy="901428"/>
          </a:xfrm>
        </p:grpSpPr>
        <p:grpSp>
          <p:nvGrpSpPr>
            <p:cNvPr id="6" name="Google Shape;96;p14">
              <a:extLst>
                <a:ext uri="{FF2B5EF4-FFF2-40B4-BE49-F238E27FC236}">
                  <a16:creationId xmlns:a16="http://schemas.microsoft.com/office/drawing/2014/main" id="{974129EA-C0DC-40D0-B1BF-95CF3B9588B7}"/>
                </a:ext>
              </a:extLst>
            </p:cNvPr>
            <p:cNvGrpSpPr/>
            <p:nvPr/>
          </p:nvGrpSpPr>
          <p:grpSpPr>
            <a:xfrm>
              <a:off x="8191160" y="1832724"/>
              <a:ext cx="502830" cy="901428"/>
              <a:chOff x="2285225" y="3072525"/>
              <a:chExt cx="683100" cy="1224600"/>
            </a:xfrm>
          </p:grpSpPr>
          <p:sp>
            <p:nvSpPr>
              <p:cNvPr id="13" name="Google Shape;97;p14">
                <a:extLst>
                  <a:ext uri="{FF2B5EF4-FFF2-40B4-BE49-F238E27FC236}">
                    <a16:creationId xmlns:a16="http://schemas.microsoft.com/office/drawing/2014/main" id="{8EBD4E58-CC2E-4785-8D29-8D12C1F3B4A7}"/>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98;p14">
                <a:extLst>
                  <a:ext uri="{FF2B5EF4-FFF2-40B4-BE49-F238E27FC236}">
                    <a16:creationId xmlns:a16="http://schemas.microsoft.com/office/drawing/2014/main" id="{2B305A6C-AC97-4A65-8129-0FED9BDF8D12}"/>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p14">
                <a:extLst>
                  <a:ext uri="{FF2B5EF4-FFF2-40B4-BE49-F238E27FC236}">
                    <a16:creationId xmlns:a16="http://schemas.microsoft.com/office/drawing/2014/main" id="{DD16AA66-BB87-441D-A5C4-C55BFAAB795F}"/>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p14">
                <a:extLst>
                  <a:ext uri="{FF2B5EF4-FFF2-40B4-BE49-F238E27FC236}">
                    <a16:creationId xmlns:a16="http://schemas.microsoft.com/office/drawing/2014/main" id="{12FD8308-7807-4108-B26B-EA69A3619FAB}"/>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p14">
                <a:extLst>
                  <a:ext uri="{FF2B5EF4-FFF2-40B4-BE49-F238E27FC236}">
                    <a16:creationId xmlns:a16="http://schemas.microsoft.com/office/drawing/2014/main" id="{A435F46C-494C-43E9-B49F-1B7FCC75EB64}"/>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p14">
                <a:extLst>
                  <a:ext uri="{FF2B5EF4-FFF2-40B4-BE49-F238E27FC236}">
                    <a16:creationId xmlns:a16="http://schemas.microsoft.com/office/drawing/2014/main" id="{B24E1666-863B-42F0-8E17-4E295FB68354}"/>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3;p14">
              <a:extLst>
                <a:ext uri="{FF2B5EF4-FFF2-40B4-BE49-F238E27FC236}">
                  <a16:creationId xmlns:a16="http://schemas.microsoft.com/office/drawing/2014/main" id="{CE3E151B-C2D2-43EF-99AA-428465E6BE5C}"/>
                </a:ext>
              </a:extLst>
            </p:cNvPr>
            <p:cNvGrpSpPr/>
            <p:nvPr/>
          </p:nvGrpSpPr>
          <p:grpSpPr>
            <a:xfrm>
              <a:off x="7370889" y="1898863"/>
              <a:ext cx="973860" cy="835289"/>
              <a:chOff x="834850" y="3162500"/>
              <a:chExt cx="1323000" cy="1134750"/>
            </a:xfrm>
          </p:grpSpPr>
          <p:sp>
            <p:nvSpPr>
              <p:cNvPr id="8" name="Google Shape;104;p14">
                <a:extLst>
                  <a:ext uri="{FF2B5EF4-FFF2-40B4-BE49-F238E27FC236}">
                    <a16:creationId xmlns:a16="http://schemas.microsoft.com/office/drawing/2014/main" id="{01C225BB-A2E5-45D2-96E1-0DF34266B95C}"/>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p14">
                <a:extLst>
                  <a:ext uri="{FF2B5EF4-FFF2-40B4-BE49-F238E27FC236}">
                    <a16:creationId xmlns:a16="http://schemas.microsoft.com/office/drawing/2014/main" id="{8AF16B96-3024-4937-BD38-21C50DC9F4CE}"/>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6;p14">
                <a:extLst>
                  <a:ext uri="{FF2B5EF4-FFF2-40B4-BE49-F238E27FC236}">
                    <a16:creationId xmlns:a16="http://schemas.microsoft.com/office/drawing/2014/main" id="{E2C49AC5-C489-47A0-83B6-0981BDC586A2}"/>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p14">
                <a:extLst>
                  <a:ext uri="{FF2B5EF4-FFF2-40B4-BE49-F238E27FC236}">
                    <a16:creationId xmlns:a16="http://schemas.microsoft.com/office/drawing/2014/main" id="{FD611DE5-FEA1-47E2-834D-0AAB70F20456}"/>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108;p14">
                <a:extLst>
                  <a:ext uri="{FF2B5EF4-FFF2-40B4-BE49-F238E27FC236}">
                    <a16:creationId xmlns:a16="http://schemas.microsoft.com/office/drawing/2014/main" id="{C9C9409E-F0BC-4B64-A7B5-562C97CE6DEB}"/>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19" name="Group 18">
            <a:extLst>
              <a:ext uri="{FF2B5EF4-FFF2-40B4-BE49-F238E27FC236}">
                <a16:creationId xmlns:a16="http://schemas.microsoft.com/office/drawing/2014/main" id="{FC71E8EB-5338-4964-906F-44C700405E8A}"/>
              </a:ext>
            </a:extLst>
          </p:cNvPr>
          <p:cNvGrpSpPr/>
          <p:nvPr/>
        </p:nvGrpSpPr>
        <p:grpSpPr>
          <a:xfrm>
            <a:off x="7214244" y="2470150"/>
            <a:ext cx="786263" cy="662969"/>
            <a:chOff x="1664712" y="3953070"/>
            <a:chExt cx="786263" cy="662969"/>
          </a:xfrm>
        </p:grpSpPr>
        <p:sp>
          <p:nvSpPr>
            <p:cNvPr id="20" name="Flowchart: Magnetic Disk 19">
              <a:extLst>
                <a:ext uri="{FF2B5EF4-FFF2-40B4-BE49-F238E27FC236}">
                  <a16:creationId xmlns:a16="http://schemas.microsoft.com/office/drawing/2014/main" id="{0653AC04-CD69-41CD-928A-D6CC0AC9A95C}"/>
                </a:ext>
              </a:extLst>
            </p:cNvPr>
            <p:cNvSpPr/>
            <p:nvPr/>
          </p:nvSpPr>
          <p:spPr>
            <a:xfrm>
              <a:off x="1664762" y="4259768"/>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Magnetic Disk 20">
              <a:extLst>
                <a:ext uri="{FF2B5EF4-FFF2-40B4-BE49-F238E27FC236}">
                  <a16:creationId xmlns:a16="http://schemas.microsoft.com/office/drawing/2014/main" id="{CD558834-407D-48E0-AECE-64671CEA7CFC}"/>
                </a:ext>
              </a:extLst>
            </p:cNvPr>
            <p:cNvSpPr/>
            <p:nvPr/>
          </p:nvSpPr>
          <p:spPr>
            <a:xfrm>
              <a:off x="1664712" y="3953070"/>
              <a:ext cx="786213" cy="356271"/>
            </a:xfrm>
            <a:prstGeom prst="flowChartMagneticDisk">
              <a:avLst/>
            </a:prstGeom>
            <a:solidFill>
              <a:srgbClr val="999999"/>
            </a:solidFill>
            <a:ln>
              <a:solidFill>
                <a:srgbClr val="43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C221D2DD-D97B-4A63-A6B9-65E4B3EEB64D}"/>
              </a:ext>
            </a:extLst>
          </p:cNvPr>
          <p:cNvGrpSpPr/>
          <p:nvPr/>
        </p:nvGrpSpPr>
        <p:grpSpPr>
          <a:xfrm>
            <a:off x="5771949" y="2064921"/>
            <a:ext cx="335756" cy="338137"/>
            <a:chOff x="7677150" y="3060252"/>
            <a:chExt cx="335756" cy="338137"/>
          </a:xfrm>
        </p:grpSpPr>
        <p:cxnSp>
          <p:nvCxnSpPr>
            <p:cNvPr id="24" name="Straight Connector 23">
              <a:extLst>
                <a:ext uri="{FF2B5EF4-FFF2-40B4-BE49-F238E27FC236}">
                  <a16:creationId xmlns:a16="http://schemas.microsoft.com/office/drawing/2014/main" id="{2D893656-3A2B-4E7E-9EB3-EDDE42BD58FF}"/>
                </a:ext>
              </a:extLst>
            </p:cNvPr>
            <p:cNvCxnSpPr>
              <a:cxnSpLocks/>
            </p:cNvCxnSpPr>
            <p:nvPr/>
          </p:nvCxnSpPr>
          <p:spPr>
            <a:xfrm>
              <a:off x="7677150" y="3229321"/>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7595CC-5ED4-4DDA-9EBD-F77C5A82D2D8}"/>
                </a:ext>
              </a:extLst>
            </p:cNvPr>
            <p:cNvCxnSpPr>
              <a:cxnSpLocks/>
            </p:cNvCxnSpPr>
            <p:nvPr/>
          </p:nvCxnSpPr>
          <p:spPr>
            <a:xfrm>
              <a:off x="7677150" y="3294805"/>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33CC5BE-8182-4F05-9E55-320979ECF549}"/>
                </a:ext>
              </a:extLst>
            </p:cNvPr>
            <p:cNvCxnSpPr>
              <a:cxnSpLocks/>
            </p:cNvCxnSpPr>
            <p:nvPr/>
          </p:nvCxnSpPr>
          <p:spPr>
            <a:xfrm>
              <a:off x="7677150" y="3163836"/>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76088C-2BB6-404B-B4D0-4730D6D318FA}"/>
                </a:ext>
              </a:extLst>
            </p:cNvPr>
            <p:cNvCxnSpPr>
              <a:cxnSpLocks/>
            </p:cNvCxnSpPr>
            <p:nvPr/>
          </p:nvCxnSpPr>
          <p:spPr>
            <a:xfrm flipV="1">
              <a:off x="7849789"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D432C1-5BDE-479B-A5FB-C8044F838346}"/>
                </a:ext>
              </a:extLst>
            </p:cNvPr>
            <p:cNvCxnSpPr>
              <a:cxnSpLocks/>
            </p:cNvCxnSpPr>
            <p:nvPr/>
          </p:nvCxnSpPr>
          <p:spPr>
            <a:xfrm flipV="1">
              <a:off x="7920036"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B3C22-8ADD-41F7-B441-E0E67286F6CE}"/>
                </a:ext>
              </a:extLst>
            </p:cNvPr>
            <p:cNvCxnSpPr>
              <a:cxnSpLocks/>
            </p:cNvCxnSpPr>
            <p:nvPr/>
          </p:nvCxnSpPr>
          <p:spPr>
            <a:xfrm flipV="1">
              <a:off x="7779542"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937A2ED-E9B2-4B84-9068-FDA1DA9E1B88}"/>
                </a:ext>
              </a:extLst>
            </p:cNvPr>
            <p:cNvSpPr/>
            <p:nvPr/>
          </p:nvSpPr>
          <p:spPr>
            <a:xfrm>
              <a:off x="7724775" y="3110448"/>
              <a:ext cx="240506" cy="23774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58326A8F-491C-4429-8828-2A747F720794}"/>
                </a:ext>
              </a:extLst>
            </p:cNvPr>
            <p:cNvSpPr/>
            <p:nvPr/>
          </p:nvSpPr>
          <p:spPr>
            <a:xfrm>
              <a:off x="7779542" y="3159274"/>
              <a:ext cx="133333" cy="13553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 name="Google Shape;95;p14">
            <a:extLst>
              <a:ext uri="{FF2B5EF4-FFF2-40B4-BE49-F238E27FC236}">
                <a16:creationId xmlns:a16="http://schemas.microsoft.com/office/drawing/2014/main" id="{89BD5A78-FA74-42B6-81D1-464666846FB3}"/>
              </a:ext>
            </a:extLst>
          </p:cNvPr>
          <p:cNvGrpSpPr/>
          <p:nvPr/>
        </p:nvGrpSpPr>
        <p:grpSpPr>
          <a:xfrm>
            <a:off x="5445123" y="2866570"/>
            <a:ext cx="1323100" cy="901428"/>
            <a:chOff x="7370889" y="1832724"/>
            <a:chExt cx="1323100" cy="901428"/>
          </a:xfrm>
        </p:grpSpPr>
        <p:grpSp>
          <p:nvGrpSpPr>
            <p:cNvPr id="48" name="Google Shape;96;p14">
              <a:extLst>
                <a:ext uri="{FF2B5EF4-FFF2-40B4-BE49-F238E27FC236}">
                  <a16:creationId xmlns:a16="http://schemas.microsoft.com/office/drawing/2014/main" id="{310DA496-B42C-4380-8414-8F47D231E101}"/>
                </a:ext>
              </a:extLst>
            </p:cNvPr>
            <p:cNvGrpSpPr/>
            <p:nvPr/>
          </p:nvGrpSpPr>
          <p:grpSpPr>
            <a:xfrm>
              <a:off x="8191160" y="1832724"/>
              <a:ext cx="502830" cy="901428"/>
              <a:chOff x="2285225" y="3072525"/>
              <a:chExt cx="683100" cy="1224600"/>
            </a:xfrm>
          </p:grpSpPr>
          <p:sp>
            <p:nvSpPr>
              <p:cNvPr id="55" name="Google Shape;97;p14">
                <a:extLst>
                  <a:ext uri="{FF2B5EF4-FFF2-40B4-BE49-F238E27FC236}">
                    <a16:creationId xmlns:a16="http://schemas.microsoft.com/office/drawing/2014/main" id="{FB056890-5504-48F0-9B3D-522620A533D2}"/>
                  </a:ext>
                </a:extLst>
              </p:cNvPr>
              <p:cNvSpPr/>
              <p:nvPr/>
            </p:nvSpPr>
            <p:spPr>
              <a:xfrm>
                <a:off x="2285225" y="3072525"/>
                <a:ext cx="683100" cy="1224600"/>
              </a:xfrm>
              <a:prstGeom prst="roundRect">
                <a:avLst>
                  <a:gd name="adj" fmla="val 10154"/>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98;p14">
                <a:extLst>
                  <a:ext uri="{FF2B5EF4-FFF2-40B4-BE49-F238E27FC236}">
                    <a16:creationId xmlns:a16="http://schemas.microsoft.com/office/drawing/2014/main" id="{61F0CE2A-727E-406D-9115-B5543D33E7B5}"/>
                  </a:ext>
                </a:extLst>
              </p:cNvPr>
              <p:cNvSpPr/>
              <p:nvPr/>
            </p:nvSpPr>
            <p:spPr>
              <a:xfrm>
                <a:off x="2462225" y="320877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p14">
                <a:extLst>
                  <a:ext uri="{FF2B5EF4-FFF2-40B4-BE49-F238E27FC236}">
                    <a16:creationId xmlns:a16="http://schemas.microsoft.com/office/drawing/2014/main" id="{794D97D7-26B6-426F-A53F-C85CE1B01A52}"/>
                  </a:ext>
                </a:extLst>
              </p:cNvPr>
              <p:cNvSpPr/>
              <p:nvPr/>
            </p:nvSpPr>
            <p:spPr>
              <a:xfrm>
                <a:off x="2462225" y="3371500"/>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0;p14">
                <a:extLst>
                  <a:ext uri="{FF2B5EF4-FFF2-40B4-BE49-F238E27FC236}">
                    <a16:creationId xmlns:a16="http://schemas.microsoft.com/office/drawing/2014/main" id="{3AA12D69-EC8D-45E5-9BE4-FEC87E7EF2DD}"/>
                  </a:ext>
                </a:extLst>
              </p:cNvPr>
              <p:cNvSpPr/>
              <p:nvPr/>
            </p:nvSpPr>
            <p:spPr>
              <a:xfrm>
                <a:off x="2462225" y="3534225"/>
                <a:ext cx="329100" cy="45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p14">
                <a:extLst>
                  <a:ext uri="{FF2B5EF4-FFF2-40B4-BE49-F238E27FC236}">
                    <a16:creationId xmlns:a16="http://schemas.microsoft.com/office/drawing/2014/main" id="{138A4997-CD77-40EC-8673-299056BED919}"/>
                  </a:ext>
                </a:extLst>
              </p:cNvPr>
              <p:cNvSpPr/>
              <p:nvPr/>
            </p:nvSpPr>
            <p:spPr>
              <a:xfrm>
                <a:off x="2554925" y="3730475"/>
                <a:ext cx="143700" cy="143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2;p14">
                <a:extLst>
                  <a:ext uri="{FF2B5EF4-FFF2-40B4-BE49-F238E27FC236}">
                    <a16:creationId xmlns:a16="http://schemas.microsoft.com/office/drawing/2014/main" id="{FD229C11-820E-4F9E-9CBB-91056F9B1066}"/>
                  </a:ext>
                </a:extLst>
              </p:cNvPr>
              <p:cNvSpPr/>
              <p:nvPr/>
            </p:nvSpPr>
            <p:spPr>
              <a:xfrm>
                <a:off x="2533025" y="3960425"/>
                <a:ext cx="187500" cy="18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03;p14">
              <a:extLst>
                <a:ext uri="{FF2B5EF4-FFF2-40B4-BE49-F238E27FC236}">
                  <a16:creationId xmlns:a16="http://schemas.microsoft.com/office/drawing/2014/main" id="{EE3ECD94-786B-4026-A79A-5954CC974FE4}"/>
                </a:ext>
              </a:extLst>
            </p:cNvPr>
            <p:cNvGrpSpPr/>
            <p:nvPr/>
          </p:nvGrpSpPr>
          <p:grpSpPr>
            <a:xfrm>
              <a:off x="7370889" y="1898863"/>
              <a:ext cx="973860" cy="835289"/>
              <a:chOff x="834850" y="3162500"/>
              <a:chExt cx="1323000" cy="1134750"/>
            </a:xfrm>
          </p:grpSpPr>
          <p:sp>
            <p:nvSpPr>
              <p:cNvPr id="50" name="Google Shape;104;p14">
                <a:extLst>
                  <a:ext uri="{FF2B5EF4-FFF2-40B4-BE49-F238E27FC236}">
                    <a16:creationId xmlns:a16="http://schemas.microsoft.com/office/drawing/2014/main" id="{1DF6BC00-7D96-49B1-8921-77D2F707D895}"/>
                  </a:ext>
                </a:extLst>
              </p:cNvPr>
              <p:cNvSpPr/>
              <p:nvPr/>
            </p:nvSpPr>
            <p:spPr>
              <a:xfrm>
                <a:off x="834850" y="3162500"/>
                <a:ext cx="1323000" cy="905700"/>
              </a:xfrm>
              <a:prstGeom prst="roundRect">
                <a:avLst>
                  <a:gd name="adj" fmla="val 10154"/>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p14">
                <a:extLst>
                  <a:ext uri="{FF2B5EF4-FFF2-40B4-BE49-F238E27FC236}">
                    <a16:creationId xmlns:a16="http://schemas.microsoft.com/office/drawing/2014/main" id="{E34CE1ED-650B-4564-9400-6E70286F9E63}"/>
                  </a:ext>
                </a:extLst>
              </p:cNvPr>
              <p:cNvSpPr/>
              <p:nvPr/>
            </p:nvSpPr>
            <p:spPr>
              <a:xfrm>
                <a:off x="881125" y="3208775"/>
                <a:ext cx="1234200" cy="689400"/>
              </a:xfrm>
              <a:prstGeom prst="roundRect">
                <a:avLst>
                  <a:gd name="adj" fmla="val 816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6;p14">
                <a:extLst>
                  <a:ext uri="{FF2B5EF4-FFF2-40B4-BE49-F238E27FC236}">
                    <a16:creationId xmlns:a16="http://schemas.microsoft.com/office/drawing/2014/main" id="{50040365-DCE9-4F74-8477-CF9DC0E87CFF}"/>
                  </a:ext>
                </a:extLst>
              </p:cNvPr>
              <p:cNvSpPr/>
              <p:nvPr/>
            </p:nvSpPr>
            <p:spPr>
              <a:xfrm>
                <a:off x="1333675" y="3960425"/>
                <a:ext cx="329100" cy="45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7;p14">
                <a:extLst>
                  <a:ext uri="{FF2B5EF4-FFF2-40B4-BE49-F238E27FC236}">
                    <a16:creationId xmlns:a16="http://schemas.microsoft.com/office/drawing/2014/main" id="{8CCE35DA-06FB-4FD0-98EC-168F1D37CD3E}"/>
                  </a:ext>
                </a:extLst>
              </p:cNvPr>
              <p:cNvSpPr/>
              <p:nvPr/>
            </p:nvSpPr>
            <p:spPr>
              <a:xfrm>
                <a:off x="1198450" y="4212650"/>
                <a:ext cx="595800" cy="84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108;p14">
                <a:extLst>
                  <a:ext uri="{FF2B5EF4-FFF2-40B4-BE49-F238E27FC236}">
                    <a16:creationId xmlns:a16="http://schemas.microsoft.com/office/drawing/2014/main" id="{5238FA59-5F11-4517-A33D-6AEF63D8E80E}"/>
                  </a:ext>
                </a:extLst>
              </p:cNvPr>
              <p:cNvSpPr/>
              <p:nvPr/>
            </p:nvSpPr>
            <p:spPr>
              <a:xfrm>
                <a:off x="1314100" y="4068575"/>
                <a:ext cx="364500" cy="143700"/>
              </a:xfrm>
              <a:prstGeom prst="trapezoid">
                <a:avLst>
                  <a:gd name="adj" fmla="val 2500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grpSp>
        <p:nvGrpSpPr>
          <p:cNvPr id="61" name="Group 60">
            <a:extLst>
              <a:ext uri="{FF2B5EF4-FFF2-40B4-BE49-F238E27FC236}">
                <a16:creationId xmlns:a16="http://schemas.microsoft.com/office/drawing/2014/main" id="{20F5145E-B465-4BFF-8FB6-F1C9536F8904}"/>
              </a:ext>
            </a:extLst>
          </p:cNvPr>
          <p:cNvGrpSpPr/>
          <p:nvPr/>
        </p:nvGrpSpPr>
        <p:grpSpPr>
          <a:xfrm>
            <a:off x="5562315" y="3051436"/>
            <a:ext cx="335756" cy="338137"/>
            <a:chOff x="7677150" y="3060252"/>
            <a:chExt cx="335756" cy="338137"/>
          </a:xfrm>
        </p:grpSpPr>
        <p:cxnSp>
          <p:nvCxnSpPr>
            <p:cNvPr id="62" name="Straight Connector 61">
              <a:extLst>
                <a:ext uri="{FF2B5EF4-FFF2-40B4-BE49-F238E27FC236}">
                  <a16:creationId xmlns:a16="http://schemas.microsoft.com/office/drawing/2014/main" id="{B5808F71-B439-4081-90ED-B51952AA5912}"/>
                </a:ext>
              </a:extLst>
            </p:cNvPr>
            <p:cNvCxnSpPr>
              <a:cxnSpLocks/>
            </p:cNvCxnSpPr>
            <p:nvPr/>
          </p:nvCxnSpPr>
          <p:spPr>
            <a:xfrm>
              <a:off x="7677150" y="3229321"/>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A72EC17-3F51-49B1-B29D-985397FC2968}"/>
                </a:ext>
              </a:extLst>
            </p:cNvPr>
            <p:cNvCxnSpPr>
              <a:cxnSpLocks/>
            </p:cNvCxnSpPr>
            <p:nvPr/>
          </p:nvCxnSpPr>
          <p:spPr>
            <a:xfrm>
              <a:off x="7677150" y="3294805"/>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3894D9C-661E-4224-9F6A-E0E7586B7FE5}"/>
                </a:ext>
              </a:extLst>
            </p:cNvPr>
            <p:cNvCxnSpPr>
              <a:cxnSpLocks/>
            </p:cNvCxnSpPr>
            <p:nvPr/>
          </p:nvCxnSpPr>
          <p:spPr>
            <a:xfrm>
              <a:off x="7677150" y="3163836"/>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663A77-04A5-4670-B864-2D683E7A7509}"/>
                </a:ext>
              </a:extLst>
            </p:cNvPr>
            <p:cNvCxnSpPr>
              <a:cxnSpLocks/>
            </p:cNvCxnSpPr>
            <p:nvPr/>
          </p:nvCxnSpPr>
          <p:spPr>
            <a:xfrm flipV="1">
              <a:off x="7849789"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C5CA12F-438A-4A3C-990C-9D115B0F0981}"/>
                </a:ext>
              </a:extLst>
            </p:cNvPr>
            <p:cNvCxnSpPr>
              <a:cxnSpLocks/>
            </p:cNvCxnSpPr>
            <p:nvPr/>
          </p:nvCxnSpPr>
          <p:spPr>
            <a:xfrm flipV="1">
              <a:off x="7920036"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DDF2418-B269-4700-82E2-FF56DC0C235C}"/>
                </a:ext>
              </a:extLst>
            </p:cNvPr>
            <p:cNvCxnSpPr>
              <a:cxnSpLocks/>
            </p:cNvCxnSpPr>
            <p:nvPr/>
          </p:nvCxnSpPr>
          <p:spPr>
            <a:xfrm flipV="1">
              <a:off x="7779542"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000F6B6-8D9B-42D9-97ED-4F4A6663465F}"/>
                </a:ext>
              </a:extLst>
            </p:cNvPr>
            <p:cNvSpPr/>
            <p:nvPr/>
          </p:nvSpPr>
          <p:spPr>
            <a:xfrm>
              <a:off x="7724775" y="3110448"/>
              <a:ext cx="240506" cy="23774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96C25EB9-C099-41ED-B9BD-A7199B1A0D7D}"/>
                </a:ext>
              </a:extLst>
            </p:cNvPr>
            <p:cNvSpPr/>
            <p:nvPr/>
          </p:nvSpPr>
          <p:spPr>
            <a:xfrm>
              <a:off x="7779542" y="3159274"/>
              <a:ext cx="133333" cy="13553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9" name="Group 78">
            <a:extLst>
              <a:ext uri="{FF2B5EF4-FFF2-40B4-BE49-F238E27FC236}">
                <a16:creationId xmlns:a16="http://schemas.microsoft.com/office/drawing/2014/main" id="{099269DB-7A8C-44CC-9EAB-583919031C0C}"/>
              </a:ext>
            </a:extLst>
          </p:cNvPr>
          <p:cNvGrpSpPr/>
          <p:nvPr/>
        </p:nvGrpSpPr>
        <p:grpSpPr>
          <a:xfrm>
            <a:off x="5961156" y="3051436"/>
            <a:ext cx="335756" cy="338137"/>
            <a:chOff x="7677150" y="3060252"/>
            <a:chExt cx="335756" cy="338137"/>
          </a:xfrm>
        </p:grpSpPr>
        <p:cxnSp>
          <p:nvCxnSpPr>
            <p:cNvPr id="80" name="Straight Connector 79">
              <a:extLst>
                <a:ext uri="{FF2B5EF4-FFF2-40B4-BE49-F238E27FC236}">
                  <a16:creationId xmlns:a16="http://schemas.microsoft.com/office/drawing/2014/main" id="{96509987-38F0-4140-95F4-D45CC49196E6}"/>
                </a:ext>
              </a:extLst>
            </p:cNvPr>
            <p:cNvCxnSpPr>
              <a:cxnSpLocks/>
            </p:cNvCxnSpPr>
            <p:nvPr/>
          </p:nvCxnSpPr>
          <p:spPr>
            <a:xfrm>
              <a:off x="7677150" y="3229321"/>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3F34DB0-99D4-4312-A433-6D30EC6DDB67}"/>
                </a:ext>
              </a:extLst>
            </p:cNvPr>
            <p:cNvCxnSpPr>
              <a:cxnSpLocks/>
            </p:cNvCxnSpPr>
            <p:nvPr/>
          </p:nvCxnSpPr>
          <p:spPr>
            <a:xfrm>
              <a:off x="7677150" y="3294805"/>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1C612A1-3E6D-4354-8B3B-1D79D95A0F66}"/>
                </a:ext>
              </a:extLst>
            </p:cNvPr>
            <p:cNvCxnSpPr>
              <a:cxnSpLocks/>
            </p:cNvCxnSpPr>
            <p:nvPr/>
          </p:nvCxnSpPr>
          <p:spPr>
            <a:xfrm>
              <a:off x="7677150" y="3163836"/>
              <a:ext cx="335756" cy="0"/>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99283AF-2F2E-4C65-8605-11A629D21C43}"/>
                </a:ext>
              </a:extLst>
            </p:cNvPr>
            <p:cNvCxnSpPr>
              <a:cxnSpLocks/>
            </p:cNvCxnSpPr>
            <p:nvPr/>
          </p:nvCxnSpPr>
          <p:spPr>
            <a:xfrm flipV="1">
              <a:off x="7849789"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259EDB2-96E2-4664-9238-D418B244C0E3}"/>
                </a:ext>
              </a:extLst>
            </p:cNvPr>
            <p:cNvCxnSpPr>
              <a:cxnSpLocks/>
            </p:cNvCxnSpPr>
            <p:nvPr/>
          </p:nvCxnSpPr>
          <p:spPr>
            <a:xfrm flipV="1">
              <a:off x="7920036"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2B987B2-8F66-43F4-8E9D-407956967652}"/>
                </a:ext>
              </a:extLst>
            </p:cNvPr>
            <p:cNvCxnSpPr>
              <a:cxnSpLocks/>
            </p:cNvCxnSpPr>
            <p:nvPr/>
          </p:nvCxnSpPr>
          <p:spPr>
            <a:xfrm flipV="1">
              <a:off x="7779542" y="3060252"/>
              <a:ext cx="0" cy="338137"/>
            </a:xfrm>
            <a:prstGeom prst="line">
              <a:avLst/>
            </a:prstGeom>
            <a:ln w="28575" cap="rnd">
              <a:solidFill>
                <a:srgbClr val="434343"/>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34A46880-CD14-4D74-BF80-9F146AB5B2A1}"/>
                </a:ext>
              </a:extLst>
            </p:cNvPr>
            <p:cNvSpPr/>
            <p:nvPr/>
          </p:nvSpPr>
          <p:spPr>
            <a:xfrm>
              <a:off x="7724775" y="3110448"/>
              <a:ext cx="240506" cy="23774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8D62D4C9-51B8-478E-8DC2-54242B27FE33}"/>
                </a:ext>
              </a:extLst>
            </p:cNvPr>
            <p:cNvSpPr/>
            <p:nvPr/>
          </p:nvSpPr>
          <p:spPr>
            <a:xfrm>
              <a:off x="7779542" y="3159274"/>
              <a:ext cx="133333" cy="135531"/>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89" name="Connector: Elbow 88">
            <a:extLst>
              <a:ext uri="{FF2B5EF4-FFF2-40B4-BE49-F238E27FC236}">
                <a16:creationId xmlns:a16="http://schemas.microsoft.com/office/drawing/2014/main" id="{D37C5A8F-A68C-4E90-B204-678D5F0869B9}"/>
              </a:ext>
            </a:extLst>
          </p:cNvPr>
          <p:cNvCxnSpPr>
            <a:stCxn id="13" idx="3"/>
            <a:endCxn id="21" idx="1"/>
          </p:cNvCxnSpPr>
          <p:nvPr/>
        </p:nvCxnSpPr>
        <p:spPr>
          <a:xfrm>
            <a:off x="6768224" y="2330769"/>
            <a:ext cx="839127" cy="139381"/>
          </a:xfrm>
          <a:prstGeom prst="bentConnector2">
            <a:avLst/>
          </a:prstGeom>
          <a:ln w="222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079222D-4D27-49DA-803B-A0BBCE677A73}"/>
              </a:ext>
            </a:extLst>
          </p:cNvPr>
          <p:cNvCxnSpPr>
            <a:cxnSpLocks/>
            <a:stCxn id="55" idx="3"/>
            <a:endCxn id="20" idx="3"/>
          </p:cNvCxnSpPr>
          <p:nvPr/>
        </p:nvCxnSpPr>
        <p:spPr>
          <a:xfrm flipV="1">
            <a:off x="6768224" y="3133119"/>
            <a:ext cx="839177" cy="184165"/>
          </a:xfrm>
          <a:prstGeom prst="bentConnector2">
            <a:avLst/>
          </a:prstGeom>
          <a:ln w="222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3" name="Multiplication Sign 92">
            <a:extLst>
              <a:ext uri="{FF2B5EF4-FFF2-40B4-BE49-F238E27FC236}">
                <a16:creationId xmlns:a16="http://schemas.microsoft.com/office/drawing/2014/main" id="{FBC04DF8-337E-4785-9E17-1ECED978E04E}"/>
              </a:ext>
            </a:extLst>
          </p:cNvPr>
          <p:cNvSpPr/>
          <p:nvPr/>
        </p:nvSpPr>
        <p:spPr>
          <a:xfrm>
            <a:off x="5700663" y="1876672"/>
            <a:ext cx="856029" cy="856029"/>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46FE9C1-72B4-4155-B3CE-683605830F4D}"/>
              </a:ext>
            </a:extLst>
          </p:cNvPr>
          <p:cNvSpPr/>
          <p:nvPr/>
        </p:nvSpPr>
        <p:spPr>
          <a:xfrm>
            <a:off x="2071182" y="1882957"/>
            <a:ext cx="2345243" cy="188249"/>
          </a:xfrm>
          <a:prstGeom prst="rect">
            <a:avLst/>
          </a:prstGeom>
          <a:solidFill>
            <a:srgbClr val="632C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r>
              <a:rPr lang="en-US" sz="1050" dirty="0">
                <a:solidFill>
                  <a:schemeClr val="lt1"/>
                </a:solidFill>
                <a:latin typeface="Roboto Mono Medium" panose="020B0604020202020204" charset="0"/>
                <a:ea typeface="Roboto Mono Medium" panose="020B0604020202020204" charset="0"/>
                <a:cs typeface="+mn-cs"/>
              </a:rPr>
              <a:t>"</a:t>
            </a:r>
            <a:r>
              <a:rPr lang="en-US" sz="1050" strike="sngStrike" dirty="0">
                <a:solidFill>
                  <a:srgbClr val="49207A"/>
                </a:solidFill>
                <a:latin typeface="Roboto Mono Medium" panose="020B0604020202020204" charset="0"/>
                <a:ea typeface="Roboto Mono Medium" panose="020B0604020202020204" charset="0"/>
                <a:cs typeface="+mn-cs"/>
              </a:rPr>
              <a:t>n1-standard-1</a:t>
            </a:r>
            <a:r>
              <a:rPr lang="en-US" sz="1050" dirty="0">
                <a:solidFill>
                  <a:schemeClr val="lt1"/>
                </a:solidFill>
                <a:latin typeface="Roboto Mono Medium" panose="020B0604020202020204" charset="0"/>
                <a:ea typeface="Roboto Mono Medium" panose="020B0604020202020204" charset="0"/>
                <a:cs typeface="+mn-cs"/>
              </a:rPr>
              <a:t>n1-standard-2</a:t>
            </a:r>
            <a:r>
              <a:rPr lang="en-US" sz="1050" dirty="0">
                <a:latin typeface="Roboto Mono Medium" panose="020B0604020202020204" charset="0"/>
                <a:ea typeface="Roboto Mono Medium" panose="020B0604020202020204" charset="0"/>
              </a:rPr>
              <a:t>"</a:t>
            </a:r>
            <a:endParaRPr lang="en-US" sz="1050" dirty="0">
              <a:solidFill>
                <a:schemeClr val="lt1"/>
              </a:solidFill>
              <a:latin typeface="Roboto Mono Medium" panose="020B0604020202020204" charset="0"/>
              <a:ea typeface="Roboto Mono Medium" panose="020B0604020202020204" charset="0"/>
              <a:cs typeface="+mn-cs"/>
            </a:endParaRPr>
          </a:p>
        </p:txBody>
      </p:sp>
      <p:pic>
        <p:nvPicPr>
          <p:cNvPr id="23" name="slide 7 terrafom take 2 part 1">
            <a:hlinkClick r:id="" action="ppaction://media"/>
            <a:extLst>
              <a:ext uri="{FF2B5EF4-FFF2-40B4-BE49-F238E27FC236}">
                <a16:creationId xmlns:a16="http://schemas.microsoft.com/office/drawing/2014/main" id="{704B063E-475C-44E7-9984-B54AE156F35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78779" y="1622108"/>
            <a:ext cx="609600" cy="609600"/>
          </a:xfrm>
          <a:prstGeom prst="rect">
            <a:avLst/>
          </a:prstGeom>
        </p:spPr>
      </p:pic>
      <p:pic>
        <p:nvPicPr>
          <p:cNvPr id="25" name="slide 7 terrafom take 2 part 2">
            <a:hlinkClick r:id="" action="ppaction://media"/>
            <a:extLst>
              <a:ext uri="{FF2B5EF4-FFF2-40B4-BE49-F238E27FC236}">
                <a16:creationId xmlns:a16="http://schemas.microsoft.com/office/drawing/2014/main" id="{0D4266DA-00F7-4A0D-9BE4-A1F0884479B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221539" y="2920401"/>
            <a:ext cx="609600" cy="609600"/>
          </a:xfrm>
          <a:prstGeom prst="rect">
            <a:avLst/>
          </a:prstGeom>
        </p:spPr>
      </p:pic>
    </p:spTree>
    <p:extLst>
      <p:ext uri="{BB962C8B-B14F-4D97-AF65-F5344CB8AC3E}">
        <p14:creationId xmlns:p14="http://schemas.microsoft.com/office/powerpoint/2010/main" val="903854120"/>
      </p:ext>
    </p:extLst>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346" fill="hold"/>
                                        <p:tgtEl>
                                          <p:spTgt spid="23"/>
                                        </p:tgtEl>
                                      </p:cBhvr>
                                    </p:cmd>
                                  </p:childTnLst>
                                </p:cTn>
                              </p:par>
                              <p:par>
                                <p:cTn id="7" presetID="10" presetClass="entr" presetSubtype="0" fill="hold" grpId="0" nodeType="withEffect">
                                  <p:stCondLst>
                                    <p:cond delay="1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57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23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6346"/>
                            </p:stCondLst>
                            <p:childTnLst>
                              <p:par>
                                <p:cTn id="17" presetID="1" presetClass="mediacall" presetSubtype="0" fill="hold" nodeType="afterEffect">
                                  <p:stCondLst>
                                    <p:cond delay="0"/>
                                  </p:stCondLst>
                                  <p:childTnLst>
                                    <p:cmd type="call" cmd="playFrom(0.0)">
                                      <p:cBhvr>
                                        <p:cTn id="18" dur="62798" fill="hold"/>
                                        <p:tgtEl>
                                          <p:spTgt spid="25"/>
                                        </p:tgtEl>
                                      </p:cBhvr>
                                    </p:cmd>
                                  </p:childTnLst>
                                </p:cTn>
                              </p:par>
                              <p:par>
                                <p:cTn id="19" presetID="10" presetClass="exit" presetSubtype="0" fill="hold" grpId="1" nodeType="withEffect">
                                  <p:stCondLst>
                                    <p:cond delay="3200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grpId="1" nodeType="withEffect">
                                  <p:stCondLst>
                                    <p:cond delay="32000"/>
                                  </p:stCondLst>
                                  <p:childTnLst>
                                    <p:animEffect transition="out" filter="fade">
                                      <p:cBhvr>
                                        <p:cTn id="23" dur="500"/>
                                        <p:tgtEl>
                                          <p:spTgt spid="3">
                                            <p:txEl>
                                              <p:pRg st="1" end="1"/>
                                            </p:txEl>
                                          </p:spTgt>
                                        </p:tgtEl>
                                      </p:cBhvr>
                                    </p:animEffect>
                                    <p:set>
                                      <p:cBhvr>
                                        <p:cTn id="24" dur="1" fill="hold">
                                          <p:stCondLst>
                                            <p:cond delay="499"/>
                                          </p:stCondLst>
                                        </p:cTn>
                                        <p:tgtEl>
                                          <p:spTgt spid="3">
                                            <p:txEl>
                                              <p:pRg st="1" end="1"/>
                                            </p:txEl>
                                          </p:spTgt>
                                        </p:tgtEl>
                                        <p:attrNameLst>
                                          <p:attrName>style.visibility</p:attrName>
                                        </p:attrNameLst>
                                      </p:cBhvr>
                                      <p:to>
                                        <p:strVal val="hidden"/>
                                      </p:to>
                                    </p:set>
                                  </p:childTnLst>
                                </p:cTn>
                              </p:par>
                              <p:par>
                                <p:cTn id="25" presetID="10" presetClass="exit" presetSubtype="0" fill="hold" grpId="1" nodeType="withEffect">
                                  <p:stCondLst>
                                    <p:cond delay="32000"/>
                                  </p:stCondLst>
                                  <p:childTnLst>
                                    <p:animEffect transition="out" filter="fade">
                                      <p:cBhvr>
                                        <p:cTn id="26" dur="500"/>
                                        <p:tgtEl>
                                          <p:spTgt spid="3">
                                            <p:txEl>
                                              <p:pRg st="2" end="2"/>
                                            </p:txEl>
                                          </p:spTgt>
                                        </p:tgtEl>
                                      </p:cBhvr>
                                    </p:animEffect>
                                    <p:set>
                                      <p:cBhvr>
                                        <p:cTn id="27" dur="1" fill="hold">
                                          <p:stCondLst>
                                            <p:cond delay="499"/>
                                          </p:stCondLst>
                                        </p:cTn>
                                        <p:tgtEl>
                                          <p:spTgt spid="3">
                                            <p:txEl>
                                              <p:pRg st="2" end="2"/>
                                            </p:txEl>
                                          </p:spTgt>
                                        </p:tgtEl>
                                        <p:attrNameLst>
                                          <p:attrName>style.visibility</p:attrName>
                                        </p:attrNameLst>
                                      </p:cBhvr>
                                      <p:to>
                                        <p:strVal val="hidden"/>
                                      </p:to>
                                    </p:set>
                                  </p:childTnLst>
                                </p:cTn>
                              </p:par>
                              <p:par>
                                <p:cTn id="28" presetID="10" presetClass="entr" presetSubtype="0" fill="hold" grpId="0" nodeType="withEffect">
                                  <p:stCondLst>
                                    <p:cond delay="32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3700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370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3800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3810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 presetClass="entr" presetSubtype="0" fill="hold" grpId="0" nodeType="withEffect">
                                  <p:stCondLst>
                                    <p:cond delay="46500"/>
                                  </p:stCondLst>
                                  <p:childTnLst>
                                    <p:set>
                                      <p:cBhvr>
                                        <p:cTn id="44" dur="1" fill="hold">
                                          <p:stCondLst>
                                            <p:cond delay="0"/>
                                          </p:stCondLst>
                                        </p:cTn>
                                        <p:tgtEl>
                                          <p:spTgt spid="95"/>
                                        </p:tgtEl>
                                        <p:attrNameLst>
                                          <p:attrName>style.visibility</p:attrName>
                                        </p:attrNameLst>
                                      </p:cBhvr>
                                      <p:to>
                                        <p:strVal val="visible"/>
                                      </p:to>
                                    </p:set>
                                  </p:childTnLst>
                                </p:cTn>
                              </p:par>
                              <p:par>
                                <p:cTn id="45" presetID="10" presetClass="entr" presetSubtype="0" fill="hold" grpId="0" nodeType="withEffect">
                                  <p:stCondLst>
                                    <p:cond delay="5300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500"/>
                                        <p:tgtEl>
                                          <p:spTgt spid="93"/>
                                        </p:tgtEl>
                                      </p:cBhvr>
                                    </p:animEffect>
                                  </p:childTnLst>
                                </p:cTn>
                              </p:par>
                              <p:par>
                                <p:cTn id="48" presetID="10" presetClass="entr" presetSubtype="0" fill="hold" nodeType="withEffect">
                                  <p:stCondLst>
                                    <p:cond delay="530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nodeType="withEffect">
                                  <p:stCondLst>
                                    <p:cond delay="5300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par>
                                <p:cTn id="54" presetID="10" presetClass="entr" presetSubtype="0" fill="hold" nodeType="withEffect">
                                  <p:stCondLst>
                                    <p:cond delay="5300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nodeType="withEffect">
                                  <p:stCondLst>
                                    <p:cond delay="5310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500"/>
                                        <p:tgtEl>
                                          <p:spTgt spid="90"/>
                                        </p:tgtEl>
                                      </p:cBhvr>
                                    </p:animEffect>
                                  </p:childTnLst>
                                </p:cTn>
                              </p:par>
                              <p:par>
                                <p:cTn id="60" presetID="10" presetClass="exit" presetSubtype="0" fill="hold" nodeType="withEffect">
                                  <p:stCondLst>
                                    <p:cond delay="53500"/>
                                  </p:stCondLst>
                                  <p:childTnLst>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10" presetClass="exit" presetSubtype="0" fill="hold" nodeType="withEffect">
                                  <p:stCondLst>
                                    <p:cond delay="53500"/>
                                  </p:stCondLst>
                                  <p:childTnLst>
                                    <p:animEffect transition="out" filter="fade">
                                      <p:cBhvr>
                                        <p:cTn id="64" dur="500"/>
                                        <p:tgtEl>
                                          <p:spTgt spid="89"/>
                                        </p:tgtEl>
                                      </p:cBhvr>
                                    </p:animEffect>
                                    <p:set>
                                      <p:cBhvr>
                                        <p:cTn id="65" dur="1" fill="hold">
                                          <p:stCondLst>
                                            <p:cond delay="499"/>
                                          </p:stCondLst>
                                        </p:cTn>
                                        <p:tgtEl>
                                          <p:spTgt spid="89"/>
                                        </p:tgtEl>
                                        <p:attrNameLst>
                                          <p:attrName>style.visibility</p:attrName>
                                        </p:attrNameLst>
                                      </p:cBhvr>
                                      <p:to>
                                        <p:strVal val="hidden"/>
                                      </p:to>
                                    </p:set>
                                  </p:childTnLst>
                                </p:cTn>
                              </p:par>
                              <p:par>
                                <p:cTn id="66" presetID="10" presetClass="exit" presetSubtype="0" fill="hold" grpId="1" nodeType="withEffect">
                                  <p:stCondLst>
                                    <p:cond delay="53500"/>
                                  </p:stCondLst>
                                  <p:childTnLst>
                                    <p:animEffect transition="out" filter="fade">
                                      <p:cBhvr>
                                        <p:cTn id="67" dur="500"/>
                                        <p:tgtEl>
                                          <p:spTgt spid="93"/>
                                        </p:tgtEl>
                                      </p:cBhvr>
                                    </p:animEffect>
                                    <p:set>
                                      <p:cBhvr>
                                        <p:cTn id="68" dur="1" fill="hold">
                                          <p:stCondLst>
                                            <p:cond delay="499"/>
                                          </p:stCondLst>
                                        </p:cTn>
                                        <p:tgtEl>
                                          <p:spTgt spid="93"/>
                                        </p:tgtEl>
                                        <p:attrNameLst>
                                          <p:attrName>style.visibility</p:attrName>
                                        </p:attrNameLst>
                                      </p:cBhvr>
                                      <p:to>
                                        <p:strVal val="hidden"/>
                                      </p:to>
                                    </p:set>
                                  </p:childTnLst>
                                </p:cTn>
                              </p:par>
                              <p:par>
                                <p:cTn id="69" presetID="10" presetClass="exit" presetSubtype="0" fill="hold" nodeType="withEffect">
                                  <p:stCondLst>
                                    <p:cond delay="53500"/>
                                  </p:stCondLst>
                                  <p:childTnLst>
                                    <p:animEffect transition="out" filter="fade">
                                      <p:cBhvr>
                                        <p:cTn id="70" dur="500"/>
                                        <p:tgtEl>
                                          <p:spTgt spid="46"/>
                                        </p:tgtEl>
                                      </p:cBhvr>
                                    </p:animEffect>
                                    <p:set>
                                      <p:cBhvr>
                                        <p:cTn id="71"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2" fill="hold" display="0">
                  <p:stCondLst>
                    <p:cond delay="indefinite"/>
                  </p:stCondLst>
                  <p:endCondLst>
                    <p:cond evt="onStopAudio" delay="0">
                      <p:tgtEl>
                        <p:sldTgt/>
                      </p:tgtEl>
                    </p:cond>
                  </p:endCondLst>
                </p:cTn>
                <p:tgtEl>
                  <p:spTgt spid="23"/>
                </p:tgtEl>
              </p:cMediaNode>
            </p:audio>
            <p:audio>
              <p:cMediaNode vol="80000" showWhenStopped="0">
                <p:cTn id="73" fill="hold" display="0">
                  <p:stCondLst>
                    <p:cond delay="indefinite"/>
                  </p:stCondLst>
                  <p:endCondLst>
                    <p:cond evt="onStopAudio" delay="0">
                      <p:tgtEl>
                        <p:sldTgt/>
                      </p:tgtEl>
                    </p:cond>
                  </p:endCondLst>
                </p:cTn>
                <p:tgtEl>
                  <p:spTgt spid="25"/>
                </p:tgtEl>
              </p:cMediaNode>
            </p:audio>
          </p:childTnLst>
        </p:cTn>
      </p:par>
    </p:tnLst>
    <p:bldLst>
      <p:bldP spid="3" grpId="0" uiExpand="1" build="p"/>
      <p:bldP spid="3" grpId="1" build="allAtOnce"/>
      <p:bldP spid="4" grpId="0" animBg="1"/>
      <p:bldP spid="93" grpId="0" animBg="1"/>
      <p:bldP spid="93" grpId="1" animBg="1"/>
      <p:bldP spid="9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D634-3493-4DA1-B5B4-66A3AFAFE333}"/>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9891D1F2-4BB7-45E8-806C-A8704E2B1756}"/>
              </a:ext>
            </a:extLst>
          </p:cNvPr>
          <p:cNvSpPr>
            <a:spLocks noGrp="1"/>
          </p:cNvSpPr>
          <p:nvPr>
            <p:ph type="body" idx="1"/>
          </p:nvPr>
        </p:nvSpPr>
        <p:spPr/>
        <p:txBody>
          <a:bodyPr/>
          <a:lstStyle/>
          <a:p>
            <a:pPr marL="114300" indent="0">
              <a:buNone/>
            </a:pPr>
            <a:r>
              <a:rPr lang="en-US" dirty="0"/>
              <a:t>In the labs accompanying this training, you will:</a:t>
            </a:r>
          </a:p>
          <a:p>
            <a:r>
              <a:rPr lang="en-US" dirty="0"/>
              <a:t>Install Terraform in your development environment</a:t>
            </a:r>
          </a:p>
          <a:p>
            <a:r>
              <a:rPr lang="en-US" dirty="0"/>
              <a:t>Write a configuration script that will provision a compute instance on Google Compute Engine</a:t>
            </a:r>
          </a:p>
          <a:p>
            <a:r>
              <a:rPr lang="en-US" dirty="0"/>
              <a:t>Apply changes to your configuration</a:t>
            </a:r>
          </a:p>
          <a:p>
            <a:r>
              <a:rPr lang="en-US" dirty="0"/>
              <a:t>Delete resources allocated during the lab</a:t>
            </a:r>
          </a:p>
          <a:p>
            <a:pPr marL="114300" indent="0">
              <a:buNone/>
            </a:pPr>
            <a:endParaRPr lang="en-US" dirty="0"/>
          </a:p>
          <a:p>
            <a:pPr marL="114300" indent="0">
              <a:buNone/>
            </a:pPr>
            <a:r>
              <a:rPr lang="en-US" dirty="0"/>
              <a:t>Follow the link provided in the lab to create a free Google Cloud Platform trial account (required).</a:t>
            </a:r>
          </a:p>
        </p:txBody>
      </p:sp>
      <p:pic>
        <p:nvPicPr>
          <p:cNvPr id="4" name="slide 8 lab">
            <a:hlinkClick r:id="" action="ppaction://media"/>
            <a:extLst>
              <a:ext uri="{FF2B5EF4-FFF2-40B4-BE49-F238E27FC236}">
                <a16:creationId xmlns:a16="http://schemas.microsoft.com/office/drawing/2014/main" id="{4FF3FB5C-260B-4A25-A960-05E5285453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381207600"/>
      </p:ext>
    </p:extLst>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30"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5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9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190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23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3250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471900" y="22971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Least You Should Know</a:t>
            </a:r>
            <a:endParaRPr dirty="0"/>
          </a:p>
        </p:txBody>
      </p:sp>
      <p:sp>
        <p:nvSpPr>
          <p:cNvPr id="198" name="Google Shape;198;p19"/>
          <p:cNvSpPr txBox="1">
            <a:spLocks noGrp="1"/>
          </p:cNvSpPr>
          <p:nvPr>
            <p:ph type="body" idx="1"/>
          </p:nvPr>
        </p:nvSpPr>
        <p:spPr>
          <a:xfrm>
            <a:off x="471900" y="1516425"/>
            <a:ext cx="8222100" cy="3112800"/>
          </a:xfrm>
          <a:prstGeom prst="rect">
            <a:avLst/>
          </a:prstGeom>
          <a:noFill/>
          <a:ln>
            <a:noFill/>
          </a:ln>
        </p:spPr>
        <p:txBody>
          <a:bodyPr spcFirstLastPara="1" wrap="square" lIns="91425" tIns="91425" rIns="91425" bIns="91425" anchor="t" anchorCtr="0">
            <a:noAutofit/>
          </a:bodyPr>
          <a:lstStyle/>
          <a:p>
            <a:pPr>
              <a:buChar char=""/>
            </a:pPr>
            <a:r>
              <a:rPr lang="en-US" dirty="0" err="1"/>
              <a:t>IaC</a:t>
            </a:r>
            <a:r>
              <a:rPr lang="en-US" dirty="0"/>
              <a:t> automates the process of provisioning and/or configuring resources in a cloud compute environment</a:t>
            </a:r>
          </a:p>
          <a:p>
            <a:pPr>
              <a:buChar char=""/>
            </a:pPr>
            <a:r>
              <a:rPr lang="en-US" dirty="0"/>
              <a:t>Terraform is an open source tool that employs a declarative approach to provisioning resources across a variety of cloud providers and services</a:t>
            </a:r>
          </a:p>
          <a:p>
            <a:pPr>
              <a:buChar char=""/>
            </a:pPr>
            <a:r>
              <a:rPr lang="en-US" dirty="0"/>
              <a:t>Terraform simplifies the creation, modification, and destruction of allocated resources while promoting a collaborative environment</a:t>
            </a:r>
          </a:p>
          <a:p>
            <a:pPr>
              <a:buChar char=""/>
            </a:pPr>
            <a:endParaRPr dirty="0"/>
          </a:p>
        </p:txBody>
      </p:sp>
      <p:pic>
        <p:nvPicPr>
          <p:cNvPr id="2" name="slide 9 conclusion">
            <a:hlinkClick r:id="" action="ppaction://media"/>
            <a:extLst>
              <a:ext uri="{FF2B5EF4-FFF2-40B4-BE49-F238E27FC236}">
                <a16:creationId xmlns:a16="http://schemas.microsoft.com/office/drawing/2014/main" id="{D2D1F3C1-C8EB-47EB-B2A4-20A29A5B2F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24" fill="hold"/>
                                        <p:tgtEl>
                                          <p:spTgt spid="2"/>
                                        </p:tgtEl>
                                      </p:cBhvr>
                                    </p:cmd>
                                  </p:childTnLst>
                                </p:cTn>
                              </p:par>
                              <p:par>
                                <p:cTn id="7" presetID="10" presetClass="entr" presetSubtype="0" fill="hold" grpId="0" nodeType="withEffect">
                                  <p:stCondLst>
                                    <p:cond delay="4000"/>
                                  </p:stCondLst>
                                  <p:childTnLst>
                                    <p:set>
                                      <p:cBhvr>
                                        <p:cTn id="8" dur="1" fill="hold">
                                          <p:stCondLst>
                                            <p:cond delay="0"/>
                                          </p:stCondLst>
                                        </p:cTn>
                                        <p:tgtEl>
                                          <p:spTgt spid="198">
                                            <p:txEl>
                                              <p:pRg st="0" end="0"/>
                                            </p:txEl>
                                          </p:spTgt>
                                        </p:tgtEl>
                                        <p:attrNameLst>
                                          <p:attrName>style.visibility</p:attrName>
                                        </p:attrNameLst>
                                      </p:cBhvr>
                                      <p:to>
                                        <p:strVal val="visible"/>
                                      </p:to>
                                    </p:set>
                                    <p:animEffect transition="in" filter="fade">
                                      <p:cBhvr>
                                        <p:cTn id="9" dur="500"/>
                                        <p:tgtEl>
                                          <p:spTgt spid="198">
                                            <p:txEl>
                                              <p:pRg st="0" end="0"/>
                                            </p:txEl>
                                          </p:spTgt>
                                        </p:tgtEl>
                                      </p:cBhvr>
                                    </p:animEffect>
                                  </p:childTnLst>
                                </p:cTn>
                              </p:par>
                              <p:par>
                                <p:cTn id="10" presetID="10" presetClass="entr" presetSubtype="0" fill="hold" grpId="0" nodeType="withEffect">
                                  <p:stCondLst>
                                    <p:cond delay="22000"/>
                                  </p:stCondLst>
                                  <p:childTnLst>
                                    <p:set>
                                      <p:cBhvr>
                                        <p:cTn id="11" dur="1" fill="hold">
                                          <p:stCondLst>
                                            <p:cond delay="0"/>
                                          </p:stCondLst>
                                        </p:cTn>
                                        <p:tgtEl>
                                          <p:spTgt spid="198">
                                            <p:txEl>
                                              <p:pRg st="1" end="1"/>
                                            </p:txEl>
                                          </p:spTgt>
                                        </p:tgtEl>
                                        <p:attrNameLst>
                                          <p:attrName>style.visibility</p:attrName>
                                        </p:attrNameLst>
                                      </p:cBhvr>
                                      <p:to>
                                        <p:strVal val="visible"/>
                                      </p:to>
                                    </p:set>
                                    <p:animEffect transition="in" filter="fade">
                                      <p:cBhvr>
                                        <p:cTn id="12" dur="500"/>
                                        <p:tgtEl>
                                          <p:spTgt spid="198">
                                            <p:txEl>
                                              <p:pRg st="1" end="1"/>
                                            </p:txEl>
                                          </p:spTgt>
                                        </p:tgtEl>
                                      </p:cBhvr>
                                    </p:animEffect>
                                  </p:childTnLst>
                                </p:cTn>
                              </p:par>
                              <p:par>
                                <p:cTn id="13" presetID="10" presetClass="entr" presetSubtype="0" fill="hold" grpId="0" nodeType="withEffect">
                                  <p:stCondLst>
                                    <p:cond delay="36500"/>
                                  </p:stCondLst>
                                  <p:childTnLst>
                                    <p:set>
                                      <p:cBhvr>
                                        <p:cTn id="14" dur="1" fill="hold">
                                          <p:stCondLst>
                                            <p:cond delay="0"/>
                                          </p:stCondLst>
                                        </p:cTn>
                                        <p:tgtEl>
                                          <p:spTgt spid="198">
                                            <p:txEl>
                                              <p:pRg st="2" end="2"/>
                                            </p:txEl>
                                          </p:spTgt>
                                        </p:tgtEl>
                                        <p:attrNameLst>
                                          <p:attrName>style.visibility</p:attrName>
                                        </p:attrNameLst>
                                      </p:cBhvr>
                                      <p:to>
                                        <p:strVal val="visible"/>
                                      </p:to>
                                    </p:set>
                                    <p:animEffect transition="in" filter="fade">
                                      <p:cBhvr>
                                        <p:cTn id="15" dur="500"/>
                                        <p:tgtEl>
                                          <p:spTgt spid="1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
                </p:tgtEl>
              </p:cMediaNode>
            </p:audio>
          </p:childTnLst>
        </p:cTn>
      </p:par>
    </p:tnLst>
    <p:bldLst>
      <p:bldP spid="198" grpId="0" uiExpand="1" build="p"/>
    </p:bld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12808</TotalTime>
  <Words>1960</Words>
  <Application>Microsoft Office PowerPoint</Application>
  <PresentationFormat>On-screen Show (16:9)</PresentationFormat>
  <Paragraphs>128</Paragraphs>
  <Slides>9</Slides>
  <Notes>9</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Wingdings</vt:lpstr>
      <vt:lpstr>Arial</vt:lpstr>
      <vt:lpstr>Roboto Mono Medium</vt:lpstr>
      <vt:lpstr>Roboto</vt:lpstr>
      <vt:lpstr>Material</vt:lpstr>
      <vt:lpstr>Introduction to IaC</vt:lpstr>
      <vt:lpstr>Goals</vt:lpstr>
      <vt:lpstr>Introduction</vt:lpstr>
      <vt:lpstr>IaC Overview</vt:lpstr>
      <vt:lpstr>Value of IaC</vt:lpstr>
      <vt:lpstr>Provisioning vs Configuration Management</vt:lpstr>
      <vt:lpstr>Terraform</vt:lpstr>
      <vt:lpstr>Lab</vt:lpstr>
      <vt:lpstr>The Least You Should Know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IaC</dc:title>
  <dc:creator>David LeBlanc</dc:creator>
  <cp:lastModifiedBy>David LeBlanc</cp:lastModifiedBy>
  <cp:revision>98</cp:revision>
  <dcterms:modified xsi:type="dcterms:W3CDTF">2020-01-02T20:13:15Z</dcterms:modified>
</cp:coreProperties>
</file>